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7559675" cy="10691813"/>
  <p:notesSz cx="6858000" cy="9144000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542" y="24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 showGuides="1">
      <p:cViewPr varScale="1">
        <p:scale>
          <a:sx n="77" d="100"/>
          <a:sy n="77" d="100"/>
        </p:scale>
        <p:origin x="22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2EFAF-D2E2-430B-AA60-3B737F733DC0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FD529-B9AC-4D9A-B713-36734C05E9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8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C967-6403-4C5F-8772-70A3C93BA6F4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F4EF-0CB7-4BE4-87B2-7E00C5B196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03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620" y="1220788"/>
            <a:ext cx="6687257" cy="2042674"/>
          </a:xfrm>
        </p:spPr>
        <p:txBody>
          <a:bodyPr anchor="b" anchorCtr="0">
            <a:no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620" y="3363897"/>
            <a:ext cx="6687257" cy="89060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tabLst>
                <a:tab pos="408356" algn="l"/>
              </a:tabLst>
              <a:defRPr sz="1200" b="1"/>
            </a:lvl1pPr>
            <a:lvl2pPr marL="712768" indent="0" algn="ctr">
              <a:buNone/>
              <a:defRPr sz="3119"/>
            </a:lvl2pPr>
            <a:lvl3pPr marL="1425534" indent="0" algn="ctr">
              <a:buNone/>
              <a:defRPr sz="2806"/>
            </a:lvl3pPr>
            <a:lvl4pPr marL="2138301" indent="0" algn="ctr">
              <a:buNone/>
              <a:defRPr sz="2495"/>
            </a:lvl4pPr>
            <a:lvl5pPr marL="2851068" indent="0" algn="ctr">
              <a:buNone/>
              <a:defRPr sz="2495"/>
            </a:lvl5pPr>
            <a:lvl6pPr marL="3563835" indent="0" algn="ctr">
              <a:buNone/>
              <a:defRPr sz="2495"/>
            </a:lvl6pPr>
            <a:lvl7pPr marL="4276601" indent="0" algn="ctr">
              <a:buNone/>
              <a:defRPr sz="2495"/>
            </a:lvl7pPr>
            <a:lvl8pPr marL="4989369" indent="0" algn="ctr">
              <a:buNone/>
              <a:defRPr sz="2495"/>
            </a:lvl8pPr>
            <a:lvl9pPr marL="5702135" indent="0" algn="ctr">
              <a:buNone/>
              <a:defRPr sz="2495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851399" y="4406901"/>
            <a:ext cx="2708275" cy="1828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4406900"/>
            <a:ext cx="4851399" cy="554395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536700" y="9950854"/>
            <a:ext cx="3314698" cy="74096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6" dirty="0">
              <a:ln>
                <a:noFill/>
              </a:ln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91462" y="449175"/>
            <a:ext cx="1531416" cy="61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5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pos="2381" userDrawn="1">
          <p15:clr>
            <a:srgbClr val="FBAE40"/>
          </p15:clr>
        </p15:guide>
        <p15:guide id="2" orient="horz" pos="541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11" y="1220788"/>
            <a:ext cx="6651535" cy="2012928"/>
          </a:xfrm>
        </p:spPr>
        <p:txBody>
          <a:bodyPr anchor="b" anchorCtr="0">
            <a:no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511" y="3361766"/>
            <a:ext cx="6651535" cy="87405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tabLst>
                <a:tab pos="408356" algn="l"/>
              </a:tabLst>
              <a:defRPr sz="1200" b="1"/>
            </a:lvl1pPr>
            <a:lvl2pPr marL="712768" indent="0" algn="ctr">
              <a:buNone/>
              <a:defRPr sz="3119"/>
            </a:lvl2pPr>
            <a:lvl3pPr marL="1425534" indent="0" algn="ctr">
              <a:buNone/>
              <a:defRPr sz="2806"/>
            </a:lvl3pPr>
            <a:lvl4pPr marL="2138301" indent="0" algn="ctr">
              <a:buNone/>
              <a:defRPr sz="2495"/>
            </a:lvl4pPr>
            <a:lvl5pPr marL="2851068" indent="0" algn="ctr">
              <a:buNone/>
              <a:defRPr sz="2495"/>
            </a:lvl5pPr>
            <a:lvl6pPr marL="3563835" indent="0" algn="ctr">
              <a:buNone/>
              <a:defRPr sz="2495"/>
            </a:lvl6pPr>
            <a:lvl7pPr marL="4276601" indent="0" algn="ctr">
              <a:buNone/>
              <a:defRPr sz="2495"/>
            </a:lvl7pPr>
            <a:lvl8pPr marL="4989369" indent="0" algn="ctr">
              <a:buNone/>
              <a:defRPr sz="2495"/>
            </a:lvl8pPr>
            <a:lvl9pPr marL="5702135" indent="0" algn="ctr">
              <a:buNone/>
              <a:defRPr sz="2495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48511" y="4363874"/>
            <a:ext cx="7111164" cy="632793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91462" y="449175"/>
            <a:ext cx="1531416" cy="61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6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pos="2381" userDrawn="1">
          <p15:clr>
            <a:srgbClr val="FBAE40"/>
          </p15:clr>
        </p15:guide>
        <p15:guide id="2" orient="horz" pos="541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1249200"/>
            <a:ext cx="6688800" cy="1065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00" y="2473200"/>
            <a:ext cx="6688800" cy="72684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B9C3-51E8-4726-8E56-343D2C2D6D86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5599" y="1600200"/>
            <a:ext cx="6688801" cy="714601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78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1249200"/>
            <a:ext cx="6688800" cy="1065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00" y="2473200"/>
            <a:ext cx="3276000" cy="72684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B9C3-51E8-4726-8E56-343D2C2D6D86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5599" y="1600200"/>
            <a:ext cx="6688801" cy="714601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3848400" y="2473200"/>
            <a:ext cx="3276000" cy="72684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73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plu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1249200"/>
            <a:ext cx="6688800" cy="1065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00" y="2473200"/>
            <a:ext cx="3276000" cy="441219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B9C3-51E8-4726-8E56-343D2C2D6D86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5599" y="1600200"/>
            <a:ext cx="6688801" cy="714601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3848400" y="2473200"/>
            <a:ext cx="3276000" cy="72684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0" y="7113494"/>
            <a:ext cx="435180" cy="262810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6" dirty="0">
              <a:ln>
                <a:noFill/>
              </a:ln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35180" y="7113493"/>
            <a:ext cx="3276420" cy="262810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99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x Content plu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1249200"/>
            <a:ext cx="6688800" cy="1065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00" y="2473200"/>
            <a:ext cx="3276000" cy="738349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B9C3-51E8-4726-8E56-343D2C2D6D86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5599" y="1600200"/>
            <a:ext cx="6688801" cy="714601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3872752" y="2514600"/>
            <a:ext cx="3690302" cy="69924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6" dirty="0">
              <a:ln>
                <a:noFill/>
              </a:ln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872751" y="3213847"/>
            <a:ext cx="3686923" cy="664284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4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plus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1249200"/>
            <a:ext cx="6688800" cy="1065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00" y="7277195"/>
            <a:ext cx="3276000" cy="26198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B9C3-51E8-4726-8E56-343D2C2D6D86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5599" y="1600200"/>
            <a:ext cx="6688801" cy="714601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3848400" y="7277195"/>
            <a:ext cx="3276000" cy="261984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  <a:lvl3pPr marL="268288" indent="-268288">
              <a:defRPr/>
            </a:lvl3pPr>
            <a:lvl4pPr marL="538163" indent="-269875">
              <a:defRPr/>
            </a:lvl4pPr>
            <a:lvl5pPr marL="806450" indent="-268288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7127875" y="2465389"/>
            <a:ext cx="435180" cy="45674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6" dirty="0">
              <a:ln>
                <a:noFill/>
              </a:ln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435599" y="2465388"/>
            <a:ext cx="6688371" cy="45674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24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00" y="1249200"/>
            <a:ext cx="6688800" cy="1065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00" y="2490048"/>
            <a:ext cx="3276000" cy="31173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268288" indent="-268288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538163" indent="-269875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806450" indent="-268288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13B9C3-51E8-4726-8E56-343D2C2D6D86}" type="datetime1">
              <a:rPr lang="en-GB" smtClean="0"/>
              <a:pPr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5599" y="1600200"/>
            <a:ext cx="6688801" cy="714601"/>
          </a:xfrm>
        </p:spPr>
        <p:txBody>
          <a:bodyPr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" y="5755341"/>
            <a:ext cx="7559674" cy="49364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473" y="452606"/>
            <a:ext cx="540824" cy="1349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02" y="504949"/>
            <a:ext cx="903373" cy="8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2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8422-3193-46B6-944D-39C6F6682E20}" type="datetime1">
              <a:rPr lang="en-GB" smtClean="0"/>
              <a:t>30/04/2019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Cadent Gas Ltd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8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705" y="1249169"/>
            <a:ext cx="6688265" cy="10637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705" y="2474259"/>
            <a:ext cx="6688265" cy="7266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1398" y="9969696"/>
            <a:ext cx="1759410" cy="42569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43B60528-9826-4E14-AA2F-EE957F057CEF}" type="datetime1">
              <a:rPr lang="en-GB" smtClean="0"/>
              <a:pPr/>
              <a:t>30/04/2019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705" y="9969696"/>
            <a:ext cx="4415693" cy="42569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© Cadent Gas Ltd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807" y="9969696"/>
            <a:ext cx="513163" cy="42569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5617261" y="449975"/>
            <a:ext cx="1506709" cy="134978"/>
            <a:chOff x="226220" y="265823"/>
            <a:chExt cx="1266823" cy="116102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727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7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1425534" rtl="0" eaLnBrk="1" latinLnBrk="0" hangingPunct="1">
        <a:lnSpc>
          <a:spcPct val="85000"/>
        </a:lnSpc>
        <a:spcBef>
          <a:spcPct val="0"/>
        </a:spcBef>
        <a:buNone/>
        <a:defRPr sz="2400" b="1" kern="1200" spc="-9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1425534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Webdings" panose="05030102010509060703" pitchFamily="18" charset="2"/>
        <a:buChar char="&lt;"/>
        <a:defRPr sz="1200" kern="1200">
          <a:solidFill>
            <a:schemeClr val="tx2"/>
          </a:solidFill>
          <a:latin typeface="+mn-lt"/>
          <a:ea typeface="+mn-ea"/>
          <a:cs typeface="+mn-cs"/>
        </a:defRPr>
      </a:lvl1pPr>
      <a:lvl2pPr marL="541338" indent="-274638" algn="l" defTabSz="1425534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Webdings" panose="05030102010509060703" pitchFamily="18" charset="2"/>
        <a:buChar char="&lt;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808038" indent="-266700" algn="l" defTabSz="1425534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Webdings" panose="05030102010509060703" pitchFamily="18" charset="2"/>
        <a:buChar char="&lt;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1074738" indent="-266700" algn="l" defTabSz="1425534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Webdings" panose="05030102010509060703" pitchFamily="18" charset="2"/>
        <a:buChar char="&lt;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341438" indent="-266700" algn="l" defTabSz="1425534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Font typeface="Webdings" panose="05030102010509060703" pitchFamily="18" charset="2"/>
        <a:buChar char="&lt;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39202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985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753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68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34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01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68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35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01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369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35" algn="l" defTabSz="1425534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6361" userDrawn="1">
          <p15:clr>
            <a:srgbClr val="F26B43"/>
          </p15:clr>
        </p15:guide>
        <p15:guide id="2" orient="horz" pos="1553" userDrawn="1">
          <p15:clr>
            <a:srgbClr val="F26B43"/>
          </p15:clr>
        </p15:guide>
        <p15:guide id="3" pos="272" userDrawn="1">
          <p15:clr>
            <a:srgbClr val="F26B43"/>
          </p15:clr>
        </p15:guide>
        <p15:guide id="4" pos="4490" userDrawn="1">
          <p15:clr>
            <a:srgbClr val="F26B43"/>
          </p15:clr>
        </p15:guide>
        <p15:guide id="5" orient="horz" pos="76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O.NetworkControl@cadentgas.com" TargetMode="External"/><Relationship Id="rId2" Type="http://schemas.openxmlformats.org/officeDocument/2006/relationships/hyperlink" Target="mailto:Networkdesign@cadentgas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pletionfiles@cadentga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66702" y="511175"/>
            <a:ext cx="7096124" cy="1038225"/>
          </a:xfrm>
        </p:spPr>
        <p:txBody>
          <a:bodyPr/>
          <a:lstStyle/>
          <a:p>
            <a:r>
              <a:rPr lang="en-US" sz="1600" dirty="0"/>
              <a:t>C</a:t>
            </a:r>
            <a:r>
              <a:rPr lang="en-US" sz="1600" dirty="0" smtClean="0"/>
              <a:t>onfirmation of communication options for GT/UIP </a:t>
            </a:r>
            <a:r>
              <a:rPr lang="en-US" sz="1600" dirty="0"/>
              <a:t>submissions to Cadent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UIP/GT Briefing Note 9</a:t>
            </a:r>
            <a:r>
              <a:rPr lang="en-US" sz="1600" dirty="0" smtClean="0"/>
              <a:t>) </a:t>
            </a:r>
            <a:endParaRPr lang="en-GB" sz="1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66701" y="1641475"/>
            <a:ext cx="70961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1. Introduction</a:t>
            </a:r>
          </a:p>
          <a:p>
            <a:endParaRPr lang="en-US" sz="1200" dirty="0" smtClean="0"/>
          </a:p>
          <a:p>
            <a:r>
              <a:rPr lang="en-US" sz="1200" dirty="0" smtClean="0"/>
              <a:t>This briefing note is being issued to confirm the details for submitting GT/UIP documentation for processing. </a:t>
            </a:r>
          </a:p>
          <a:p>
            <a:endParaRPr lang="en-US" sz="1200" dirty="0"/>
          </a:p>
          <a:p>
            <a:r>
              <a:rPr lang="en-GB" sz="1200" b="1" dirty="0"/>
              <a:t>2.0 </a:t>
            </a:r>
            <a:r>
              <a:rPr lang="en-GB" sz="1200" b="1" dirty="0" smtClean="0"/>
              <a:t>Requirements</a:t>
            </a:r>
          </a:p>
          <a:p>
            <a:endParaRPr lang="en-GB" sz="1200" b="1" dirty="0"/>
          </a:p>
          <a:p>
            <a:r>
              <a:rPr lang="en-GB" sz="1200" dirty="0" smtClean="0"/>
              <a:t>Cadent will accept all submission via the relevant email address or through the post.</a:t>
            </a:r>
            <a:r>
              <a:rPr lang="en-US" sz="1200" dirty="0"/>
              <a:t> (see section 3.0) </a:t>
            </a:r>
            <a:r>
              <a:rPr lang="en-GB" sz="1200" dirty="0" smtClean="0"/>
              <a:t> </a:t>
            </a:r>
          </a:p>
          <a:p>
            <a:endParaRPr lang="en-GB" sz="1200" dirty="0"/>
          </a:p>
          <a:p>
            <a:r>
              <a:rPr lang="en-GB" sz="1200" dirty="0" smtClean="0"/>
              <a:t>Cadent no longer has a facility to accept documentation via a fax facility. </a:t>
            </a:r>
          </a:p>
          <a:p>
            <a:endParaRPr lang="en-US" sz="1200" dirty="0" smtClean="0"/>
          </a:p>
          <a:p>
            <a:r>
              <a:rPr lang="en-US" sz="1200" dirty="0" smtClean="0"/>
              <a:t>Where </a:t>
            </a:r>
            <a:r>
              <a:rPr lang="en-US" sz="1200" dirty="0"/>
              <a:t>the electronic route has been used there will be no requirement on the</a:t>
            </a:r>
          </a:p>
          <a:p>
            <a:r>
              <a:rPr lang="en-US" sz="1200" dirty="0"/>
              <a:t>UIP/GT to support their submission with a postal hard copy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All Cadent correspondence (including acknowledgements/ acceptances and</a:t>
            </a:r>
          </a:p>
          <a:p>
            <a:r>
              <a:rPr lang="en-US" sz="1200" dirty="0" smtClean="0"/>
              <a:t>authorizations) </a:t>
            </a:r>
            <a:r>
              <a:rPr lang="en-US" sz="1200" dirty="0"/>
              <a:t>back to the UIP/GT will remain unchanged by this facility</a:t>
            </a:r>
            <a:r>
              <a:rPr lang="en-US" sz="1200" dirty="0" smtClean="0"/>
              <a:t>.</a:t>
            </a:r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1" y="4765179"/>
            <a:ext cx="68675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3.0 Network email </a:t>
            </a:r>
            <a:r>
              <a:rPr lang="en-GB" sz="1200" b="1" dirty="0" smtClean="0"/>
              <a:t>address</a:t>
            </a:r>
          </a:p>
          <a:p>
            <a:endParaRPr lang="en-GB" sz="1200" b="1" dirty="0" smtClean="0"/>
          </a:p>
          <a:p>
            <a:r>
              <a:rPr lang="en-US" sz="1200" dirty="0" smtClean="0"/>
              <a:t>The following electronic </a:t>
            </a:r>
            <a:r>
              <a:rPr lang="en-US" sz="1200" dirty="0"/>
              <a:t>submissions </a:t>
            </a:r>
            <a:r>
              <a:rPr lang="en-US" sz="1200" dirty="0" smtClean="0"/>
              <a:t>should be sent to the following email address; </a:t>
            </a:r>
            <a:r>
              <a:rPr lang="en-GB" sz="1200" b="1" dirty="0" smtClean="0">
                <a:solidFill>
                  <a:srgbClr val="FF0000"/>
                </a:solidFill>
                <a:hlinkClick r:id="rId2"/>
              </a:rPr>
              <a:t>Networkdesign@cadentgas.com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n-US" sz="1200" dirty="0" smtClean="0"/>
          </a:p>
          <a:p>
            <a:r>
              <a:rPr lang="en-US" sz="1200" dirty="0" smtClean="0"/>
              <a:t>Developer Land Enquiries</a:t>
            </a:r>
          </a:p>
          <a:p>
            <a:r>
              <a:rPr lang="en-US" sz="1200" dirty="0" smtClean="0"/>
              <a:t>GT / UIP Land Enquiries</a:t>
            </a:r>
          </a:p>
          <a:p>
            <a:r>
              <a:rPr lang="en-US" sz="1200" dirty="0" smtClean="0"/>
              <a:t>GT / UIP Fast Track Requests</a:t>
            </a:r>
          </a:p>
          <a:p>
            <a:r>
              <a:rPr lang="en-US" sz="1200" dirty="0" smtClean="0"/>
              <a:t>GT / UIP Quotation Requests</a:t>
            </a:r>
          </a:p>
          <a:p>
            <a:r>
              <a:rPr lang="en-US" sz="1200" dirty="0" smtClean="0"/>
              <a:t>GT / UIP Quote Acceptances</a:t>
            </a:r>
          </a:p>
          <a:p>
            <a:r>
              <a:rPr lang="en-US" sz="1200" dirty="0" smtClean="0"/>
              <a:t>Medium Pressure Tier Requests</a:t>
            </a:r>
          </a:p>
          <a:p>
            <a:r>
              <a:rPr lang="en-US" sz="1200" dirty="0" smtClean="0"/>
              <a:t>SDN Notifications</a:t>
            </a:r>
          </a:p>
          <a:p>
            <a:endParaRPr lang="en-GB" sz="1200" dirty="0" smtClean="0"/>
          </a:p>
          <a:p>
            <a:r>
              <a:rPr lang="en-GB" sz="1200" dirty="0" smtClean="0"/>
              <a:t>RO / NRO submissions should be sent to the following email address; </a:t>
            </a:r>
            <a:r>
              <a:rPr lang="en-GB" sz="1200" b="1" dirty="0" smtClean="0">
                <a:hlinkClick r:id="rId3"/>
              </a:rPr>
              <a:t>SCO.NetworkControl@cadentgas.com</a:t>
            </a:r>
            <a:endParaRPr lang="en-GB" sz="1200" b="1" dirty="0" smtClean="0"/>
          </a:p>
          <a:p>
            <a:endParaRPr lang="en-GB" sz="1200" b="1" dirty="0"/>
          </a:p>
          <a:p>
            <a:r>
              <a:rPr lang="en-GB" sz="1200" dirty="0" smtClean="0"/>
              <a:t>Completion file submissions should be sent to the following email address;</a:t>
            </a:r>
          </a:p>
          <a:p>
            <a:r>
              <a:rPr lang="en-GB" sz="1200" b="1" dirty="0" smtClean="0">
                <a:hlinkClick r:id="rId4"/>
              </a:rPr>
              <a:t>completionfiles@cadentgas.com</a:t>
            </a:r>
            <a:endParaRPr lang="en-GB" sz="1200" b="1" dirty="0" smtClean="0"/>
          </a:p>
          <a:p>
            <a:endParaRPr lang="en-GB" sz="1200" b="1" dirty="0"/>
          </a:p>
          <a:p>
            <a:r>
              <a:rPr lang="en-GB" sz="1200" b="1" dirty="0" smtClean="0"/>
              <a:t>Please note submissions sent to any other email address within Cadent may incur a delay as Guaranteed Standards of performance will only commence once submission received into the correct email address. </a:t>
            </a:r>
          </a:p>
          <a:p>
            <a:endParaRPr lang="en-GB" sz="1200" b="1" dirty="0"/>
          </a:p>
          <a:p>
            <a:r>
              <a:rPr lang="en-GB" sz="1200" b="1" dirty="0"/>
              <a:t>4.0 </a:t>
            </a:r>
            <a:r>
              <a:rPr lang="en-GB" sz="1200" b="1" dirty="0" smtClean="0"/>
              <a:t>Queries</a:t>
            </a:r>
          </a:p>
          <a:p>
            <a:endParaRPr lang="en-GB" sz="1200" b="1" dirty="0"/>
          </a:p>
          <a:p>
            <a:r>
              <a:rPr lang="en-US" sz="1200" dirty="0"/>
              <a:t>Queries relating to </a:t>
            </a:r>
            <a:r>
              <a:rPr lang="en-US" sz="1200" dirty="0" smtClean="0"/>
              <a:t>submissions should </a:t>
            </a:r>
            <a:r>
              <a:rPr lang="en-US" sz="1200" dirty="0"/>
              <a:t>initially be </a:t>
            </a:r>
            <a:r>
              <a:rPr lang="en-US" sz="1200" dirty="0" smtClean="0"/>
              <a:t>directed to the </a:t>
            </a:r>
            <a:endParaRPr lang="en-US" sz="1200" dirty="0"/>
          </a:p>
          <a:p>
            <a:r>
              <a:rPr lang="en-US" sz="1200" dirty="0"/>
              <a:t>to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hlinkClick r:id="rId2"/>
              </a:rPr>
              <a:t>Networkdesign@cadentgas.com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</a:p>
          <a:p>
            <a:endParaRPr lang="en-US" sz="12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185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iefing note 9 new">
  <a:themeElements>
    <a:clrScheme name="Custom 629">
      <a:dk1>
        <a:sysClr val="windowText" lastClr="000000"/>
      </a:dk1>
      <a:lt1>
        <a:sysClr val="window" lastClr="FFFFFF"/>
      </a:lt1>
      <a:dk2>
        <a:srgbClr val="373A36"/>
      </a:dk2>
      <a:lt2>
        <a:srgbClr val="FA4616"/>
      </a:lt2>
      <a:accent1>
        <a:srgbClr val="00426A"/>
      </a:accent1>
      <a:accent2>
        <a:srgbClr val="69B3E7"/>
      </a:accent2>
      <a:accent3>
        <a:srgbClr val="004C45"/>
      </a:accent3>
      <a:accent4>
        <a:srgbClr val="E1F0FA"/>
      </a:accent4>
      <a:accent5>
        <a:srgbClr val="C3E1F5"/>
      </a:accent5>
      <a:accent6>
        <a:srgbClr val="FDDA2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Cadent Information Sheet Template (Portrait).potx" id="{B0BCAB3E-DE6E-45E4-AF1A-37A0FFE47699}" vid="{DECD5D8D-E651-4EAE-9FAD-6A0C0CA2F4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DC855EAAE3C14E825A046983295E0C" ma:contentTypeVersion="1" ma:contentTypeDescription="Create a new document." ma:contentTypeScope="" ma:versionID="6a58e65dae33c17d2e21cd4babbe591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5591B6-4348-4086-A3E5-4203C3CE6C38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9A0473-13F2-42DB-BEBB-B76370AC5A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0352B7-AE23-4AEA-A068-F4C1D9B9A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briefing note 9 new</Template>
  <TotalTime>737</TotalTime>
  <Words>234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briefing note 9 new</vt:lpstr>
      <vt:lpstr>Confirmation of communication options for GT/UIP submissions to Cadent  (UIP/GT Briefing Note 9)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an email communication option for post acceptance UIP/GT submissions to Cadent (UIP/GT Briefing Note 9) – Amendment 1   1.0 Introduction</dc:title>
  <dc:creator>National Grid</dc:creator>
  <cp:lastModifiedBy>National Grid</cp:lastModifiedBy>
  <cp:revision>7</cp:revision>
  <dcterms:created xsi:type="dcterms:W3CDTF">2018-01-09T15:29:48Z</dcterms:created>
  <dcterms:modified xsi:type="dcterms:W3CDTF">2019-04-30T14:17:39Z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0x01010049DC855EAAE3C14E825A046983295E0C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AdHocReviewCycleID">
    <vt:i4>-790361391</vt:i4>
  </property>
  <property fmtid="{D5CDD505-2E9C-101B-9397-08002B2CF9AE}" pid="7" name="_NewReviewCycle">
    <vt:lpwstr/>
  </property>
  <property fmtid="{D5CDD505-2E9C-101B-9397-08002B2CF9AE}" pid="8" name="_EmailSubject">
    <vt:lpwstr>UNTITLED (2).pptx</vt:lpwstr>
  </property>
  <property fmtid="{D5CDD505-2E9C-101B-9397-08002B2CF9AE}" pid="9" name="_AuthorEmail">
    <vt:lpwstr>Cassandra.McCaffrey@cadentgas.com</vt:lpwstr>
  </property>
  <property fmtid="{D5CDD505-2E9C-101B-9397-08002B2CF9AE}" pid="10" name="_AuthorEmailDisplayName">
    <vt:lpwstr>McCaffrey, Cassandra</vt:lpwstr>
  </property>
</Properties>
</file>