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9144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0C2B7E-ACF1-0358-8FD5-7D17FD0BE0FD}">
  <a:tblStyle styleId="{720C2B7E-ACF1-0358-8FD5-7D17FD0BE0FD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067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3976320" y="1930402"/>
            <a:ext cx="2712016" cy="1990185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3976320" y="4093713"/>
            <a:ext cx="2712016" cy="2331279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0"/>
          </p:nvPr>
        </p:nvSpPr>
        <p:spPr bwMode="auto">
          <a:xfrm>
            <a:off x="1639491" y="0"/>
            <a:ext cx="1789510" cy="19304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1"/>
          </p:nvPr>
        </p:nvSpPr>
        <p:spPr bwMode="auto">
          <a:xfrm>
            <a:off x="0" y="1930400"/>
            <a:ext cx="3429000" cy="54102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2062758" y="7340600"/>
            <a:ext cx="1366242" cy="78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  <p:sp>
        <p:nvSpPr>
          <p:cNvPr id="9" name="TextBox 9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tx2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5128012" y="6789863"/>
            <a:ext cx="1350000" cy="971431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Colum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475113" cy="176741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3238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0CECEF-B6D9-4DAA-8D73-C9DC7E9528BC}" type="datetime1">
              <a:t>8/14/2019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 bwMode="auto">
          <a:xfrm>
            <a:off x="2650451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 bwMode="auto">
          <a:xfrm>
            <a:off x="4887665" y="2850802"/>
            <a:ext cx="1800672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 &amp; Cha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hart Placeholder 7"/>
          <p:cNvSpPr>
            <a:spLocks noGrp="1"/>
          </p:cNvSpPr>
          <p:nvPr>
            <p:ph type="chart" sz="quarter" idx="17"/>
          </p:nvPr>
        </p:nvSpPr>
        <p:spPr bwMode="auto">
          <a:xfrm>
            <a:off x="2650452" y="2849033"/>
            <a:ext cx="4037885" cy="5647267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chart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953F933-690B-4604-88BB-E5DC96DA086C}" type="datetime1">
              <a:t>8/14/2019</a:t>
            </a:fld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3 Column Grey Bg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3238" y="2850802"/>
            <a:ext cx="1970325" cy="56455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4" y="8496300"/>
            <a:ext cx="946753" cy="3640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7010352-F6B5-4098-B435-3705CE700974}" type="datetime1">
              <a:t>8/14/2019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 bwMode="auto">
          <a:xfrm>
            <a:off x="2650451" y="2850802"/>
            <a:ext cx="1970325" cy="56455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 bwMode="auto">
          <a:xfrm>
            <a:off x="4887665" y="2850802"/>
            <a:ext cx="1800672" cy="56455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10" name="TextBox 16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  <p:grpSp>
        <p:nvGrpSpPr>
          <p:cNvPr id="11" name="Group 17"/>
          <p:cNvGrpSpPr/>
          <p:nvPr userDrawn="1"/>
        </p:nvGrpSpPr>
        <p:grpSpPr bwMode="auto">
          <a:xfrm>
            <a:off x="4884301" y="354431"/>
            <a:ext cx="950117" cy="154803"/>
            <a:chOff x="226220" y="265823"/>
            <a:chExt cx="1266823" cy="116102"/>
          </a:xfrm>
        </p:grpSpPr>
        <p:pic>
          <p:nvPicPr>
            <p:cNvPr id="12" name="Picture 18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226220" y="265823"/>
              <a:ext cx="461962" cy="116102"/>
            </a:xfrm>
            <a:prstGeom prst="rect">
              <a:avLst/>
            </a:prstGeom>
          </p:spPr>
        </p:pic>
        <p:pic>
          <p:nvPicPr>
            <p:cNvPr id="13" name="Picture 19"/>
            <p:cNvPicPr>
              <a:picLocks noChangeAspect="1"/>
            </p:cNvPicPr>
            <p:nvPr userDrawn="1"/>
          </p:nvPicPr>
          <p:blipFill>
            <a:blip r:embed="rId3"/>
            <a:stretch/>
          </p:blipFill>
          <p:spPr bwMode="auto">
            <a:xfrm>
              <a:off x="733498" y="310374"/>
              <a:ext cx="759545" cy="71551"/>
            </a:xfrm>
            <a:prstGeom prst="rect">
              <a:avLst/>
            </a:prstGeom>
          </p:spPr>
        </p:pic>
      </p:grpSp>
    </p:spTree>
  </p:cSld>
  <p:clrMapOvr>
    <a:masterClrMapping/>
  </p:clrMapOvr>
  <p:hf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Quo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736552" y="1939484"/>
            <a:ext cx="3460799" cy="5444083"/>
          </a:xfrm>
        </p:spPr>
        <p:txBody>
          <a:bodyPr/>
          <a:lstStyle>
            <a:lvl1pPr>
              <a:lnSpc>
                <a:spcPct val="80000"/>
              </a:lnSpc>
              <a:defRPr sz="4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1347544-33B5-46AC-BF44-B2F58E9568F7}" type="datetime1">
              <a:t>8/14/2019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887664" y="876299"/>
            <a:ext cx="1970336" cy="76200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Rectangle 8"/>
          <p:cNvSpPr/>
          <p:nvPr userDrawn="1"/>
        </p:nvSpPr>
        <p:spPr bwMode="auto">
          <a:xfrm>
            <a:off x="412552" y="1375751"/>
            <a:ext cx="324000" cy="57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</p:spTree>
  </p:cSld>
  <p:clrMapOvr>
    <a:masterClrMapping/>
  </p:clrMapOvr>
  <p:hf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Statem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1973620"/>
            <a:ext cx="4348484" cy="5724057"/>
          </a:xfrm>
        </p:spPr>
        <p:txBody>
          <a:bodyPr/>
          <a:lstStyle>
            <a:lvl1pPr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4" y="8496300"/>
            <a:ext cx="928936" cy="3640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ED54D0-201D-4671-ABBA-77434C857B05}" type="datetime1">
              <a:t>8/14/2019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7" name="TextBox 16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  <p:grpSp>
        <p:nvGrpSpPr>
          <p:cNvPr id="8" name="Group 9"/>
          <p:cNvGrpSpPr/>
          <p:nvPr userDrawn="1"/>
        </p:nvGrpSpPr>
        <p:grpSpPr bwMode="auto">
          <a:xfrm>
            <a:off x="4884300" y="354431"/>
            <a:ext cx="950159" cy="154811"/>
            <a:chOff x="226220" y="265823"/>
            <a:chExt cx="1266878" cy="116108"/>
          </a:xfrm>
        </p:grpSpPr>
        <p:pic>
          <p:nvPicPr>
            <p:cNvPr id="9" name="Picture 10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0" name="Picture 11"/>
            <p:cNvPicPr>
              <a:picLocks noChangeAspect="1"/>
            </p:cNvPicPr>
            <p:nvPr userDrawn="1"/>
          </p:nvPicPr>
          <p:blipFill>
            <a:blip r:embed="rId3"/>
            <a:stretch/>
          </p:blipFill>
          <p:spPr bwMode="auto"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</p:spTree>
  </p:cSld>
  <p:clrMapOvr>
    <a:masterClrMapping/>
  </p:clrMapOvr>
  <p:hf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tatement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1973620"/>
            <a:ext cx="4348484" cy="5724057"/>
          </a:xfrm>
        </p:spPr>
        <p:txBody>
          <a:bodyPr/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4" y="8496300"/>
            <a:ext cx="928936" cy="36406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C758A1-DC40-4FCA-8E85-179AF2B376FE}" type="datetime1">
              <a:t>8/14/2019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7" name="TextBox 16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tx2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</p:spTree>
  </p:cSld>
  <p:clrMapOvr>
    <a:masterClrMapping/>
  </p:clrMapOvr>
  <p:hf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 bwMode="auto">
          <a:xfrm>
            <a:off x="2856545" y="2344619"/>
            <a:ext cx="2617910" cy="5384149"/>
          </a:xfrm>
        </p:spPr>
        <p:txBody>
          <a:bodyPr/>
          <a:lstStyle>
            <a:lvl1pPr marL="0" indent="0" algn="r">
              <a:buNone/>
              <a:defRPr sz="28700" b="1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#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5" y="8496300"/>
            <a:ext cx="946794" cy="3640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B07D691-01DF-4568-85CD-EB74F871BCE8}" type="datetime1">
              <a:t>8/14/2019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auto">
          <a:xfrm>
            <a:off x="412552" y="2865047"/>
            <a:ext cx="2432036" cy="2871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Box 16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+mn-lt"/>
                <a:ea typeface="+mn-ea"/>
              </a:rPr>
              <a:t>© Cadent Gas Ltd</a:t>
            </a:r>
            <a:endParaRPr/>
          </a:p>
        </p:txBody>
      </p:sp>
      <p:grpSp>
        <p:nvGrpSpPr>
          <p:cNvPr id="9" name="Group 10"/>
          <p:cNvGrpSpPr/>
          <p:nvPr userDrawn="1"/>
        </p:nvGrpSpPr>
        <p:grpSpPr bwMode="auto">
          <a:xfrm>
            <a:off x="4884300" y="354431"/>
            <a:ext cx="950159" cy="154811"/>
            <a:chOff x="226220" y="265823"/>
            <a:chExt cx="1266878" cy="116108"/>
          </a:xfrm>
        </p:grpSpPr>
        <p:pic>
          <p:nvPicPr>
            <p:cNvPr id="10" name="Picture 11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1" name="Picture 12"/>
            <p:cNvPicPr>
              <a:picLocks noChangeAspect="1"/>
            </p:cNvPicPr>
            <p:nvPr userDrawn="1"/>
          </p:nvPicPr>
          <p:blipFill>
            <a:blip r:embed="rId3"/>
            <a:stretch/>
          </p:blipFill>
          <p:spPr bwMode="auto"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</p:spTree>
  </p:cSld>
  <p:clrMapOvr>
    <a:masterClrMapping/>
  </p:clrMapOvr>
  <p:hf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ection Header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 bwMode="auto">
          <a:xfrm>
            <a:off x="2856545" y="2344619"/>
            <a:ext cx="2617910" cy="5384149"/>
          </a:xfrm>
        </p:spPr>
        <p:txBody>
          <a:bodyPr/>
          <a:lstStyle>
            <a:lvl1pPr marL="0" indent="0" algn="r">
              <a:buNone/>
              <a:defRPr sz="287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#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5" y="8496300"/>
            <a:ext cx="946794" cy="36406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969139-6BD3-44F7-8DBE-094241DD72E1}" type="datetime1">
              <a:t>8/14/2019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auto">
          <a:xfrm>
            <a:off x="412552" y="2865047"/>
            <a:ext cx="2432036" cy="287144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Box 16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tx2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</p:spTree>
  </p:cSld>
  <p:clrMapOvr>
    <a:masterClrMapping/>
  </p:clrMapOvr>
  <p:hf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A7CA14-7E0A-4842-BE63-59624778DAB3}" type="datetime1">
              <a:t>8/14/2019</a:t>
            </a:fld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D6689E-3E8D-4300-B8B9-116D69EC2372}" type="datetime1">
              <a:t>8/14/2019</a:t>
            </a:fld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39"/>
            <a:ext cx="4475113" cy="1101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1981201"/>
            <a:ext cx="4475113" cy="6515100"/>
          </a:xfrm>
        </p:spPr>
        <p:txBody>
          <a:bodyPr/>
          <a:lstStyle>
            <a:lvl1pPr marL="342900" indent="-342900">
              <a:spcBef>
                <a:spcPts val="900"/>
              </a:spcBef>
              <a:buFont typeface="Wingdings"/>
              <a:buChar char="§"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4" y="8496300"/>
            <a:ext cx="852736" cy="3640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D2028E3-54F1-4D30-B771-19E704FB1B35}" type="datetime1">
              <a:t>8/14/2019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TextBox 11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  <p:grpSp>
        <p:nvGrpSpPr>
          <p:cNvPr id="9" name="Group 10"/>
          <p:cNvGrpSpPr/>
          <p:nvPr userDrawn="1"/>
        </p:nvGrpSpPr>
        <p:grpSpPr bwMode="auto">
          <a:xfrm>
            <a:off x="4884300" y="354431"/>
            <a:ext cx="950159" cy="154811"/>
            <a:chOff x="226220" y="265823"/>
            <a:chExt cx="1266878" cy="116108"/>
          </a:xfrm>
        </p:grpSpPr>
        <p:pic>
          <p:nvPicPr>
            <p:cNvPr id="10" name="Picture 12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1" name="Picture 13"/>
            <p:cNvPicPr>
              <a:picLocks noChangeAspect="1"/>
            </p:cNvPicPr>
            <p:nvPr userDrawn="1"/>
          </p:nvPicPr>
          <p:blipFill>
            <a:blip r:embed="rId3"/>
            <a:stretch/>
          </p:blipFill>
          <p:spPr bwMode="auto"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Agenda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39"/>
            <a:ext cx="4475113" cy="11012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1981201"/>
            <a:ext cx="4475113" cy="6515100"/>
          </a:xfrm>
        </p:spPr>
        <p:txBody>
          <a:bodyPr/>
          <a:lstStyle>
            <a:lvl1pPr marL="342900" indent="-342900">
              <a:spcBef>
                <a:spcPts val="900"/>
              </a:spcBef>
              <a:buFont typeface="Wingdings"/>
              <a:buChar char="§"/>
              <a:defRPr sz="2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4" y="8496300"/>
            <a:ext cx="852736" cy="36406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706FDC-F517-4C69-84C1-272251C5E7E9}" type="datetime1">
              <a:t>8/14/2019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TextBox 11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tx2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A00C1F8-5EE6-4D98-9201-4E1B1413034A}" type="datetime1">
              <a:t>8/14/2019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 &amp; 2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2849035"/>
            <a:ext cx="3249314" cy="167816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4527202"/>
            <a:ext cx="3249314" cy="3969100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B589A5-CC49-489B-8F4B-44FAB55F574C}" type="datetime1">
              <a:t>8/14/2019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430912" y="876299"/>
            <a:ext cx="2427089" cy="45466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430911" y="5422900"/>
            <a:ext cx="1414462" cy="9334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 bwMode="auto">
          <a:xfrm>
            <a:off x="3944260" y="6356351"/>
            <a:ext cx="1429627" cy="2139951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 and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207882" cy="176741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2850802"/>
            <a:ext cx="4207882" cy="5645500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D7594E4-8873-4DDE-9C1D-446DD757F406}" type="datetime1">
              <a:t>8/14/2019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887664" y="879937"/>
            <a:ext cx="1970336" cy="7616363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, Image &amp;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207882" cy="176741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2850802"/>
            <a:ext cx="4207882" cy="5645500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0393D3D-9353-47DD-A550-20CAF06888C8}" type="datetime1">
              <a:t>8/14/2019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887664" y="879937"/>
            <a:ext cx="1970336" cy="28508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885895" y="3730738"/>
            <a:ext cx="986937" cy="791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 bwMode="auto">
          <a:xfrm>
            <a:off x="4886325" y="4845104"/>
            <a:ext cx="986731" cy="2498529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900">
                <a:solidFill>
                  <a:schemeClr val="bg2"/>
                </a:solidFill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Column Image &amp;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207882" cy="176741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B7D7388-17C1-47D2-A816-713864BFC8C4}" type="datetime1">
              <a:t>8/14/2019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887664" y="879937"/>
            <a:ext cx="1970336" cy="28508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885895" y="3730738"/>
            <a:ext cx="986937" cy="791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 bwMode="auto">
          <a:xfrm>
            <a:off x="4886325" y="4845104"/>
            <a:ext cx="986731" cy="2440473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900">
                <a:solidFill>
                  <a:schemeClr val="bg2"/>
                </a:solidFill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 bwMode="auto">
          <a:xfrm>
            <a:off x="2650108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Column 2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207340" cy="176741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1469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235D12B-65FE-4923-8ABB-489AFA91557A}" type="datetime1">
              <a:t>8/14/2019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887664" y="879937"/>
            <a:ext cx="1970336" cy="28508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 bwMode="auto">
          <a:xfrm>
            <a:off x="2649567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6"/>
          </p:nvPr>
        </p:nvSpPr>
        <p:spPr bwMode="auto">
          <a:xfrm>
            <a:off x="4887664" y="3730739"/>
            <a:ext cx="1970336" cy="28508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Rectangle 13"/>
          <p:cNvSpPr/>
          <p:nvPr userDrawn="1"/>
        </p:nvSpPr>
        <p:spPr bwMode="auto">
          <a:xfrm>
            <a:off x="4885896" y="6581539"/>
            <a:ext cx="1972105" cy="791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475113" cy="17674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en-US"/>
              <a:t>Click to edit Master title</a:t>
            </a:r>
            <a:br>
              <a:rPr lang="en-US"/>
            </a:br>
            <a:r>
              <a:rPr lang="en-US"/>
              <a:t>style</a:t>
            </a:r>
            <a:endParaRPr lang="en-GB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2552" y="2850802"/>
            <a:ext cx="4475113" cy="564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887664" y="8496300"/>
            <a:ext cx="782885" cy="36406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A4B98BD-0795-4178-9BB2-866F47DB30EF}" type="datetime1">
              <a:t>8/14/2019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203950" y="8496300"/>
            <a:ext cx="483940" cy="36406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TextBox 11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tx2"/>
                </a:solidFill>
                <a:latin typeface="+mn-lt"/>
                <a:ea typeface="+mn-ea"/>
              </a:rPr>
              <a:t>© Cadent Gas Ltd  </a:t>
            </a:r>
            <a:endParaRPr/>
          </a:p>
        </p:txBody>
      </p:sp>
      <p:grpSp>
        <p:nvGrpSpPr>
          <p:cNvPr id="9" name="Group 12"/>
          <p:cNvGrpSpPr/>
          <p:nvPr userDrawn="1"/>
        </p:nvGrpSpPr>
        <p:grpSpPr bwMode="auto">
          <a:xfrm>
            <a:off x="4884931" y="354431"/>
            <a:ext cx="950117" cy="154803"/>
            <a:chOff x="226220" y="265823"/>
            <a:chExt cx="1266823" cy="116102"/>
          </a:xfrm>
        </p:grpSpPr>
        <p:pic>
          <p:nvPicPr>
            <p:cNvPr id="10" name="Picture 13"/>
            <p:cNvPicPr>
              <a:picLocks noChangeAspect="1"/>
            </p:cNvPicPr>
            <p:nvPr userDrawn="1"/>
          </p:nvPicPr>
          <p:blipFill>
            <a:blip r:embed="rId21"/>
            <a:stretch/>
          </p:blipFill>
          <p:spPr bwMode="auto">
            <a:xfrm>
              <a:off x="226220" y="265823"/>
              <a:ext cx="461962" cy="116102"/>
            </a:xfrm>
            <a:prstGeom prst="rect">
              <a:avLst/>
            </a:prstGeom>
          </p:spPr>
        </p:pic>
        <p:pic>
          <p:nvPicPr>
            <p:cNvPr id="11" name="Picture 14"/>
            <p:cNvPicPr>
              <a:picLocks noChangeAspect="1"/>
            </p:cNvPicPr>
            <p:nvPr userDrawn="1"/>
          </p:nvPicPr>
          <p:blipFill>
            <a:blip r:embed="rId22"/>
            <a:stretch/>
          </p:blipFill>
          <p:spPr bwMode="auto">
            <a:xfrm>
              <a:off x="733498" y="310374"/>
              <a:ext cx="759545" cy="71551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hdr="0" dt="0"/>
  <p:txStyles>
    <p:titleStyle>
      <a:lvl1pPr algn="l" defTabSz="914400">
        <a:lnSpc>
          <a:spcPct val="85000"/>
        </a:lnSpc>
        <a:spcBef>
          <a:spcPts val="0"/>
        </a:spcBef>
        <a:buNone/>
        <a:defRPr sz="3000" b="1" spc="-150">
          <a:solidFill>
            <a:schemeClr val="tx2"/>
          </a:solidFill>
          <a:latin typeface="+mj-lt"/>
          <a:ea typeface="+mj-ea"/>
        </a:defRPr>
      </a:lvl1pPr>
    </p:titleStyle>
    <p:bodyStyle>
      <a:lvl1pPr marL="0" indent="0" algn="l" defTabSz="914400">
        <a:lnSpc>
          <a:spcPct val="90000"/>
        </a:lnSpc>
        <a:spcBef>
          <a:spcPts val="1200"/>
        </a:spcBef>
        <a:buFont typeface="Arial"/>
        <a:buNone/>
        <a:defRPr sz="2000">
          <a:solidFill>
            <a:schemeClr val="tx2"/>
          </a:solidFill>
          <a:latin typeface="+mn-lt"/>
          <a:ea typeface="+mn-ea"/>
        </a:defRPr>
      </a:lvl1pPr>
      <a:lvl2pPr marL="230188" indent="-230188" algn="l" defTabSz="914400">
        <a:lnSpc>
          <a:spcPct val="90000"/>
        </a:lnSpc>
        <a:spcBef>
          <a:spcPts val="600"/>
        </a:spcBef>
        <a:buFont typeface="Wingdings"/>
        <a:buChar char="§"/>
        <a:defRPr sz="1800">
          <a:solidFill>
            <a:schemeClr val="tx2"/>
          </a:solidFill>
          <a:latin typeface="+mn-lt"/>
          <a:ea typeface="+mn-ea"/>
        </a:defRPr>
      </a:lvl2pPr>
      <a:lvl3pPr marL="454025" indent="-200025" algn="l" defTabSz="914400">
        <a:lnSpc>
          <a:spcPct val="90000"/>
        </a:lnSpc>
        <a:spcBef>
          <a:spcPts val="600"/>
        </a:spcBef>
        <a:buFont typeface="Arial"/>
        <a:buChar char="–"/>
        <a:defRPr sz="1600">
          <a:solidFill>
            <a:schemeClr val="tx2"/>
          </a:solidFill>
          <a:latin typeface="+mn-lt"/>
          <a:ea typeface="+mn-ea"/>
        </a:defRPr>
      </a:lvl3pPr>
      <a:lvl4pPr marL="612775" indent="-149225" algn="l" defTabSz="914400">
        <a:lnSpc>
          <a:spcPct val="90000"/>
        </a:lnSpc>
        <a:spcBef>
          <a:spcPts val="300"/>
        </a:spcBef>
        <a:buFont typeface="Wingdings"/>
        <a:buChar char="§"/>
        <a:defRPr sz="1400">
          <a:solidFill>
            <a:schemeClr val="tx2"/>
          </a:solidFill>
          <a:latin typeface="+mn-lt"/>
          <a:ea typeface="+mn-ea"/>
        </a:defRPr>
      </a:lvl4pPr>
      <a:lvl5pPr marL="819150" indent="-192088" algn="l" defTabSz="914400">
        <a:lnSpc>
          <a:spcPct val="90000"/>
        </a:lnSpc>
        <a:spcBef>
          <a:spcPts val="300"/>
        </a:spcBef>
        <a:buFont typeface="Arial"/>
        <a:buChar char="–"/>
        <a:defRPr sz="1400">
          <a:solidFill>
            <a:schemeClr val="tx2"/>
          </a:solidFill>
          <a:latin typeface="+mn-lt"/>
          <a:ea typeface="+mn-ea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dentgas.egresscloud.com/w/edit/5b87f11654fab30f3c465ba4/Meetings/9.%209th%20&amp;%2010th%20May%202019/9th%20May%202019/Pre%20Read%20Material%20/Customer%20Service/" TargetMode="External"/><Relationship Id="rId2" Type="http://schemas.openxmlformats.org/officeDocument/2006/relationships/hyperlink" Target="https://cadentgas.egresscloud.com/w/edit/5b87f11654fab30f3c465ba4/Meetings/9.%209th%20&amp;%2010th%20May%202019/9th%20May%202019/Biographies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cadentgas.egresscloud.com/w/edit/5b87f11654fab30f3c465ba4/Meetings/9.%209th%20&amp;%2010th%20May%202019/9th%20May%202019/Pre%20Read%20Material%20/Environment/" TargetMode="External"/><Relationship Id="rId5" Type="http://schemas.openxmlformats.org/officeDocument/2006/relationships/hyperlink" Target="https://cadentgas.egresscloud.com/w/edit/5b87f11654fab30f3c465ba4/Meetings/9.%209th%20&amp;%2010th%20May%202019/9th%20May%202019/Pre%20Read%20Material%20/Innovation/" TargetMode="External"/><Relationship Id="rId4" Type="http://schemas.openxmlformats.org/officeDocument/2006/relationships/hyperlink" Target="https://cadentgas.egresscloud.com/w/edit/5b87f11654fab30f3c465ba4/Meetings/9.%209th%20&amp;%2010th%20May%202019/9th%20May%202019/Pre%20Read%20Material%20/GSOP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dentgas.egresscloud.com/w/edit/5b87f11654fab30f3c465ba4/Meetings/9.%209th%20&amp;%2010th%20May%202019/10th%20May%202019/Pre%20Read%20Material%20/MOBs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97505" y="243531"/>
            <a:ext cx="6327581" cy="1767417"/>
          </a:xfrm>
        </p:spPr>
        <p:txBody>
          <a:bodyPr/>
          <a:lstStyle/>
          <a:p>
            <a:pPr>
              <a:defRPr/>
            </a:pPr>
            <a:r>
              <a:rPr lang="en-US" sz="1800"/>
              <a:t>Customer Engagement  Group</a:t>
            </a:r>
            <a:br>
              <a:rPr lang="en-US" sz="1800"/>
            </a:br>
            <a:r>
              <a:rPr lang="en-US" sz="1600">
                <a:solidFill>
                  <a:srgbClr val="FF0000"/>
                </a:solidFill>
              </a:rPr>
              <a:t>Meeting 12 Agenda</a:t>
            </a:r>
            <a:br>
              <a:rPr lang="en-US" sz="1600">
                <a:solidFill>
                  <a:srgbClr val="FF0000"/>
                </a:solidFill>
              </a:rPr>
            </a:br>
            <a:r>
              <a:rPr lang="en-US" sz="1600">
                <a:solidFill>
                  <a:srgbClr val="FF0000"/>
                </a:solidFill>
              </a:rPr>
              <a:t>9</a:t>
            </a:r>
            <a:r>
              <a:rPr lang="en-US" sz="1600" baseline="30000">
                <a:solidFill>
                  <a:srgbClr val="FF0000"/>
                </a:solidFill>
              </a:rPr>
              <a:t>th</a:t>
            </a:r>
            <a:r>
              <a:rPr lang="en-US" sz="1600">
                <a:solidFill>
                  <a:srgbClr val="FF0000"/>
                </a:solidFill>
              </a:rPr>
              <a:t> May 2019 </a:t>
            </a:r>
            <a:br>
              <a:rPr lang="en-US" sz="1600">
                <a:solidFill>
                  <a:srgbClr val="FF0000"/>
                </a:solidFill>
              </a:rPr>
            </a:br>
            <a:r>
              <a:rPr lang="en-US" sz="1600">
                <a:solidFill>
                  <a:srgbClr val="FF0000"/>
                </a:solidFill>
              </a:rPr>
              <a:t>Location - Room B1.0.8a/b, Hinckley, Brick Kiln St, Hinckley LE10 0NA</a:t>
            </a:r>
            <a:endParaRPr lang="en-GB" sz="160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1</a:t>
            </a:r>
            <a:endParaRPr/>
          </a:p>
        </p:txBody>
      </p:sp>
      <p:graphicFrame>
        <p:nvGraphicFramePr>
          <p:cNvPr id="6" name="Table 22"/>
          <p:cNvGraphicFramePr>
            <a:graphicFrameLocks noGrp="1"/>
          </p:cNvGraphicFramePr>
          <p:nvPr/>
        </p:nvGraphicFramePr>
        <p:xfrm>
          <a:off x="199263" y="1187624"/>
          <a:ext cx="6459473" cy="6800624"/>
        </p:xfrm>
        <a:graphic>
          <a:graphicData uri="http://schemas.openxmlformats.org/drawingml/2006/table">
            <a:tbl>
              <a:tblPr firstRow="1" bandRow="1">
                <a:tableStyleId>{720C2B7E-ACF1-0358-8FD5-7D17FD0BE0FD}</a:tableStyleId>
              </a:tblPr>
              <a:tblGrid>
                <a:gridCol w="325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262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GB" sz="900">
                        <a:latin typeface="+mj-lt"/>
                      </a:endParaRPr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>
                          <a:latin typeface="+mj-lt"/>
                        </a:rPr>
                        <a:t>Content</a:t>
                      </a:r>
                      <a:endParaRPr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>
                          <a:latin typeface="+mj-lt"/>
                        </a:rPr>
                        <a:t>Timing </a:t>
                      </a:r>
                      <a:endParaRPr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>
                          <a:latin typeface="+mj-lt"/>
                        </a:rPr>
                        <a:t>Speaker</a:t>
                      </a:r>
                      <a:endParaRPr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>
                          <a:latin typeface="+mj-lt"/>
                        </a:rPr>
                        <a:t>Delivery Method</a:t>
                      </a:r>
                      <a:endParaRPr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b="0"/>
                        <a:t>1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900" b="1"/>
                        <a:t>Welcome, declarations of interest and independence statement</a:t>
                      </a:r>
                      <a:endParaRPr lang="en-US" sz="900" b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09:00  to 09:10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/>
                        <a:t>Lead: Zoe McLeod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/>
                        <a:t>Verbal</a:t>
                      </a:r>
                      <a:endParaRPr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618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2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900" b="1"/>
                        <a:t>Private session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09:10  to 09.30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/>
                        <a:t>Lead: </a:t>
                      </a:r>
                      <a:br>
                        <a:rPr lang="en-GB" sz="900"/>
                      </a:br>
                      <a:r>
                        <a:rPr lang="en-GB" sz="900"/>
                        <a:t>Zoe McLeod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/>
                        <a:t>3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b="1"/>
                        <a:t>Introduction &amp; welcome Catherine Bell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b="1"/>
                        <a:t>09:30  to 09:40</a:t>
                      </a:r>
                      <a:endParaRPr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Lead: Zoe McLeod</a:t>
                      </a:r>
                      <a:endParaRPr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u="sng">
                          <a:solidFill>
                            <a:schemeClr val="hlink"/>
                          </a:solidFill>
                          <a:hlinkClick r:id="rId2"/>
                        </a:rPr>
                        <a:t>Biography</a:t>
                      </a:r>
                      <a:endParaRPr lang="en-GB" sz="900"/>
                    </a:p>
                  </a:txBody>
                  <a:tcPr marL="68580" marR="68580" marT="60959" marB="6095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4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b="1"/>
                        <a:t>Customer service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09.40  to 10:40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Lead: Jahir Kashem, Dave Moon, Stephen Hassell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u="sng">
                          <a:solidFill>
                            <a:schemeClr val="hlink"/>
                          </a:solidFill>
                          <a:hlinkClick r:id="rId3"/>
                        </a:rPr>
                        <a:t>Pre-read material</a:t>
                      </a:r>
                      <a:endParaRPr lang="en-GB"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5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/>
                        <a:t>Private session </a:t>
                      </a:r>
                      <a:endParaRPr sz="900" b="1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11:40  to 11:10</a:t>
                      </a:r>
                      <a:endParaRPr sz="900" b="1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Leads: Victoria Pelka, Zoe McLeod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821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endParaRPr lang="en-GB" sz="900" b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b="1"/>
                        <a:t>Break</a:t>
                      </a:r>
                      <a:endParaRPr sz="900"/>
                    </a:p>
                  </a:txBody>
                  <a:tcPr marL="68580" marR="68580" marT="60960" marB="6096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11:10 to 11:25</a:t>
                      </a:r>
                      <a:endParaRPr sz="900"/>
                    </a:p>
                  </a:txBody>
                  <a:tcPr marL="68580" marR="68580" marT="60960" marB="6096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6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/>
                        <a:t>GSOP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11:25  to 12:30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Leads: Jahir Kashem, Dave Moon, Stephen Hassell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u="sng">
                          <a:solidFill>
                            <a:schemeClr val="hlink"/>
                          </a:solidFill>
                          <a:hlinkClick r:id="rId4"/>
                        </a:rPr>
                        <a:t>Pre-read material</a:t>
                      </a:r>
                      <a:endParaRPr lang="en-GB"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384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7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lang="en-US" sz="9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</a:rPr>
                        <a:t>Private session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12:30  to 13:00</a:t>
                      </a:r>
                      <a:endParaRPr sz="900" b="1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Leads: Victoria Pelka, Zoe McLeod</a:t>
                      </a:r>
                      <a:endParaRPr sz="900" b="0"/>
                    </a:p>
                    <a:p>
                      <a:pPr>
                        <a:defRPr/>
                      </a:pPr>
                      <a:r>
                        <a:rPr lang="en-GB" sz="900"/>
                        <a:t>Janet Wood, Helen Fleming, Tony Dicicco</a:t>
                      </a:r>
                      <a:endParaRPr sz="900" b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GB"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0" lvl="0" indent="0" algn="ctr">
                        <a:buFont typeface="Arial"/>
                        <a:buNone/>
                        <a:defRPr/>
                      </a:pPr>
                      <a:endParaRPr lang="en-GB" sz="900" b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Arial"/>
                        <a:buNone/>
                        <a:defRPr/>
                      </a:pPr>
                      <a:r>
                        <a:rPr lang="en-GB" sz="900" b="1"/>
                        <a:t>Lunch</a:t>
                      </a:r>
                      <a:endParaRPr/>
                    </a:p>
                  </a:txBody>
                  <a:tcPr marL="68580" marR="68580" marT="60960" marB="6096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13:00 to 13:30</a:t>
                      </a:r>
                      <a:endParaRPr/>
                    </a:p>
                  </a:txBody>
                  <a:tcPr marL="68580" marR="68580" marT="60960" marB="6096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/>
                        <a:t>8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9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</a:rPr>
                        <a:t>Innovation</a:t>
                      </a:r>
                      <a:endParaRPr lang="en-US" sz="900" b="0" i="0" u="none" strike="noStrike" cap="none" spc="0">
                        <a:ln>
                          <a:noFill/>
                        </a:ln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13:30 to 14:15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Rob Mitchell, Jim Godefroy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u="sng">
                          <a:solidFill>
                            <a:schemeClr val="hlink"/>
                          </a:solidFill>
                          <a:hlinkClick r:id="rId5"/>
                        </a:rPr>
                        <a:t>Pre-read material</a:t>
                      </a:r>
                      <a:endParaRPr lang="en-GB" sz="9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59" marB="60959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/>
                        <a:t>9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9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</a:rPr>
                        <a:t>Environment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14:15  to 15:45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Leads: Stuart Easterbrook, Ian Glover, Dave Moon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u="sng">
                          <a:solidFill>
                            <a:schemeClr val="hlink"/>
                          </a:solidFill>
                          <a:hlinkClick r:id="rId6"/>
                        </a:rPr>
                        <a:t>Pre-read lmateria</a:t>
                      </a:r>
                      <a:endParaRPr lang="en-GB" sz="9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59" marB="60959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GB" sz="900"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9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</a:rPr>
                        <a:t>Private session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15:45: to 16:15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Leads: Janet Wood, Helen Fleming, Tony Dicicco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900"/>
                    </a:p>
                  </a:txBody>
                  <a:tcPr marL="68580" marR="68580" marT="60959" marB="60959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/>
                        <a:t>10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9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</a:rPr>
                        <a:t>Board reflections on the session</a:t>
                      </a:r>
                      <a:endParaRPr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16:15  to 16:30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Catherine Bell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Verbal</a:t>
                      </a:r>
                    </a:p>
                  </a:txBody>
                  <a:tcPr marL="68580" marR="68580" marT="60959" marB="60959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0" lv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11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9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</a:rPr>
                        <a:t>Review of minutes, actions and challenge log </a:t>
                      </a:r>
                      <a:r>
                        <a:rPr lang="en-US" sz="900" b="0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</a:rPr>
                        <a:t>(by exception) 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16:30  to 17:00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/>
                        <a:t>Lead: Zoe McLeod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0" lv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12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9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</a:rPr>
                        <a:t>Chair and member updates</a:t>
                      </a:r>
                      <a:endParaRPr lang="en-US" sz="900" b="0" i="0" u="none" strike="noStrike" cap="none" spc="0">
                        <a:ln>
                          <a:noFill/>
                        </a:ln>
                        <a:solidFill>
                          <a:prstClr val="black"/>
                        </a:solidFill>
                        <a:latin typeface="+mn-lt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17:00  to 17:15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/>
                        <a:t>Lead: Zoe McLeod/All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/>
                        <a:t>Verbal</a:t>
                      </a:r>
                      <a:endParaRPr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marL="0" lv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13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lang="en-GB" sz="900" b="1"/>
                        <a:t>Meeting review &amp; next meeting</a:t>
                      </a:r>
                      <a:endParaRPr sz="900" b="1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17:15  to 17:30</a:t>
                      </a:r>
                      <a:endParaRPr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/>
                        <a:t>Lead: Zoe McLeod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/>
                        <a:t>Exercise</a:t>
                      </a:r>
                      <a:endParaRPr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6" name="Rectangle 4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7" name="Rectangle 8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97505" y="243531"/>
            <a:ext cx="6327581" cy="1767417"/>
          </a:xfrm>
        </p:spPr>
        <p:txBody>
          <a:bodyPr/>
          <a:lstStyle/>
          <a:p>
            <a:pPr>
              <a:defRPr/>
            </a:pPr>
            <a:r>
              <a:rPr lang="en-US" sz="1400"/>
              <a:t>Customer Engagement  Group</a:t>
            </a:r>
            <a:br>
              <a:rPr lang="en-US" sz="1400"/>
            </a:br>
            <a:br>
              <a:rPr lang="en-US" sz="1400"/>
            </a:br>
            <a:r>
              <a:rPr lang="en-US" sz="1400">
                <a:solidFill>
                  <a:schemeClr val="bg2"/>
                </a:solidFill>
              </a:rPr>
              <a:t>Meeting 12 Agenda</a:t>
            </a:r>
            <a:br>
              <a:rPr lang="en-US" sz="1400">
                <a:solidFill>
                  <a:schemeClr val="bg2"/>
                </a:solidFill>
              </a:rPr>
            </a:br>
            <a:r>
              <a:rPr lang="en-US" sz="1400">
                <a:solidFill>
                  <a:schemeClr val="bg2"/>
                </a:solidFill>
              </a:rPr>
              <a:t>10</a:t>
            </a:r>
            <a:r>
              <a:rPr lang="en-US" sz="1400" baseline="30000">
                <a:solidFill>
                  <a:schemeClr val="bg2"/>
                </a:solidFill>
              </a:rPr>
              <a:t>th</a:t>
            </a:r>
            <a:r>
              <a:rPr lang="en-US" sz="1400">
                <a:solidFill>
                  <a:schemeClr val="bg2"/>
                </a:solidFill>
              </a:rPr>
              <a:t> May 2019 </a:t>
            </a:r>
            <a:br>
              <a:rPr lang="en-US" sz="1400">
                <a:solidFill>
                  <a:schemeClr val="bg2"/>
                </a:solidFill>
              </a:rPr>
            </a:br>
            <a:r>
              <a:rPr lang="en-US" sz="1400">
                <a:solidFill>
                  <a:schemeClr val="bg2"/>
                </a:solidFill>
              </a:rPr>
              <a:t>Location – Main Meeting Room, Goswell Depot,  </a:t>
            </a:r>
            <a:r>
              <a:rPr lang="en-GB" sz="1400">
                <a:solidFill>
                  <a:srgbClr val="FF0000"/>
                </a:solidFill>
              </a:rPr>
              <a:t>Pear Tree Street, London, EC1V 3SB, </a:t>
            </a:r>
            <a:r>
              <a:rPr lang="en-US" sz="1400">
                <a:solidFill>
                  <a:schemeClr val="bg2"/>
                </a:solidFill>
              </a:rPr>
              <a:t> London, </a:t>
            </a:r>
            <a:endParaRPr lang="en-GB" sz="1400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1</a:t>
            </a:r>
            <a:endParaRPr/>
          </a:p>
        </p:txBody>
      </p:sp>
      <p:graphicFrame>
        <p:nvGraphicFramePr>
          <p:cNvPr id="6" name="Table 22"/>
          <p:cNvGraphicFramePr>
            <a:graphicFrameLocks noGrp="1"/>
          </p:cNvGraphicFramePr>
          <p:nvPr/>
        </p:nvGraphicFramePr>
        <p:xfrm>
          <a:off x="199263" y="1187624"/>
          <a:ext cx="6459473" cy="3892603"/>
        </p:xfrm>
        <a:graphic>
          <a:graphicData uri="http://schemas.openxmlformats.org/drawingml/2006/table">
            <a:tbl>
              <a:tblPr firstRow="1" bandRow="1"/>
              <a:tblGrid>
                <a:gridCol w="325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603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GB" sz="900">
                        <a:latin typeface="+mj-lt"/>
                      </a:endParaRPr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>
                          <a:latin typeface="+mj-lt"/>
                        </a:rPr>
                        <a:t>Content</a:t>
                      </a:r>
                      <a:endParaRPr sz="90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>
                          <a:latin typeface="+mj-lt"/>
                        </a:rPr>
                        <a:t>Timing </a:t>
                      </a:r>
                      <a:endParaRPr sz="90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>
                          <a:latin typeface="+mj-lt"/>
                        </a:rPr>
                        <a:t>Speaker</a:t>
                      </a:r>
                      <a:endParaRPr sz="90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>
                          <a:latin typeface="+mj-lt"/>
                        </a:rPr>
                        <a:t>Delivery Method</a:t>
                      </a:r>
                      <a:endParaRPr sz="90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86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b="0"/>
                        <a:t>1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900" b="1"/>
                        <a:t>Welcome, declarations of interest and independence statement</a:t>
                      </a:r>
                      <a:endParaRPr lang="en-US" sz="900" b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09:00 to 09:10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/>
                        <a:t>Lead: Zoe McLeod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/>
                        <a:t>Verbal</a:t>
                      </a:r>
                      <a:endParaRPr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886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2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900" b="1"/>
                        <a:t>Private session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09:10 to 09.30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/>
                        <a:t>Leads: Zoe McLeod/Simon Griew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8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/>
                        <a:t>3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b="1"/>
                        <a:t>Introduction &amp; welcome 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b="1"/>
                        <a:t>09:30 to 09:40</a:t>
                      </a:r>
                      <a:endParaRPr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Lead: Zoe McLeod</a:t>
                      </a:r>
                      <a:endParaRPr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900"/>
                    </a:p>
                  </a:txBody>
                  <a:tcPr marL="68580" marR="68580" marT="60959" marB="6095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041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4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b="1"/>
                        <a:t>MOBs Presentation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09.40 to 11.15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Lead: Jonathan Dennett, James Harrison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u="sng">
                          <a:solidFill>
                            <a:schemeClr val="hlink"/>
                          </a:solidFill>
                          <a:hlinkClick r:id="rId2"/>
                        </a:rPr>
                        <a:t>Pre-read material</a:t>
                      </a:r>
                      <a:endParaRPr lang="en-GB"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528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endParaRPr lang="en-GB" sz="900" b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b="1"/>
                        <a:t>Break </a:t>
                      </a:r>
                      <a:endParaRPr sz="900"/>
                    </a:p>
                  </a:txBody>
                  <a:tcPr marL="68580" marR="68580" marT="60960" marB="6096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11:15 to 11:45</a:t>
                      </a:r>
                      <a:endParaRPr sz="900"/>
                    </a:p>
                  </a:txBody>
                  <a:tcPr marL="68580" marR="68580" marT="60960" marB="6096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887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5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/>
                        <a:t>MOBs Site Visit</a:t>
                      </a:r>
                      <a:endParaRPr sz="900" b="1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11:45 – 14:30</a:t>
                      </a:r>
                      <a:endParaRPr sz="900" b="1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Lead: James Harrison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887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/>
                        <a:t>6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/>
                        <a:t>Private session </a:t>
                      </a:r>
                      <a:endParaRPr sz="900" b="1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/>
                        <a:t>14:30  to 15:00</a:t>
                      </a:r>
                      <a:endParaRPr sz="900" b="1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/>
                        <a:t>Leads: Zoe McLeod</a:t>
                      </a:r>
                      <a:endParaRPr sz="90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6" name="Rectangle 4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7" name="Rectangle 8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54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Cadent">
  <a:themeElements>
    <a:clrScheme name="Cadent">
      <a:dk1>
        <a:sysClr val="windowText" lastClr="000000"/>
      </a:dk1>
      <a:lt1>
        <a:sysClr val="window" lastClr="FFFFFF"/>
      </a:lt1>
      <a:dk2>
        <a:srgbClr val="373A36"/>
      </a:dk2>
      <a:lt2>
        <a:srgbClr val="FA4616"/>
      </a:lt2>
      <a:accent1>
        <a:srgbClr val="00426A"/>
      </a:accent1>
      <a:accent2>
        <a:srgbClr val="69B3E7"/>
      </a:accent2>
      <a:accent3>
        <a:srgbClr val="004C45"/>
      </a:accent3>
      <a:accent4>
        <a:srgbClr val="A0DAB3"/>
      </a:accent4>
      <a:accent5>
        <a:srgbClr val="41273B"/>
      </a:accent5>
      <a:accent6>
        <a:srgbClr val="FDDA24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bg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On-screen Show (4:3)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Cadent</vt:lpstr>
      <vt:lpstr>Customer Engagement  Group Meeting 12 Agenda 9th May 2019  Location - Room B1.0.8a/b, Hinckley, Brick Kiln St, Hinckley LE10 0NA</vt:lpstr>
      <vt:lpstr>Customer Engagement  Group  Meeting 12 Agenda 10th May 2019  Location – Main Meeting Room, Goswell Depot,  Pear Tree Street, London, EC1V 3SB,  London,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Engagement  Group Meeting 12 Agenda 9th May 2019  Location - Room B1.0.8a/b, Hinckley, Brick Kiln St, Hinckley LE10 0NA</dc:title>
  <dc:creator>Simon Hames</dc:creator>
  <cp:lastModifiedBy>Cahill, Neil</cp:lastModifiedBy>
  <cp:revision>2</cp:revision>
  <dcterms:modified xsi:type="dcterms:W3CDTF">2019-08-14T09:29:54Z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a28ff59-1dd3-406f-be87-f82473b549be_Enabled">
    <vt:lpwstr>True</vt:lpwstr>
  </property>
  <property fmtid="{D5CDD505-2E9C-101B-9397-08002B2CF9AE}" pid="3" name="MSIP_Label_7a28ff59-1dd3-406f-be87-f82473b549be_SiteId">
    <vt:lpwstr>de0d74aa-9914-4bb9-9235-fbefe83b1769</vt:lpwstr>
  </property>
  <property fmtid="{D5CDD505-2E9C-101B-9397-08002B2CF9AE}" pid="4" name="MSIP_Label_7a28ff59-1dd3-406f-be87-f82473b549be_Owner">
    <vt:lpwstr>Simon.Hames@cadentgas.com</vt:lpwstr>
  </property>
  <property fmtid="{D5CDD505-2E9C-101B-9397-08002B2CF9AE}" pid="5" name="MSIP_Label_7a28ff59-1dd3-406f-be87-f82473b549be_SetDate">
    <vt:lpwstr>2019-08-13T15:56:44.9897815Z</vt:lpwstr>
  </property>
  <property fmtid="{D5CDD505-2E9C-101B-9397-08002B2CF9AE}" pid="6" name="MSIP_Label_7a28ff59-1dd3-406f-be87-f82473b549be_Name">
    <vt:lpwstr>Cadent - Official</vt:lpwstr>
  </property>
  <property fmtid="{D5CDD505-2E9C-101B-9397-08002B2CF9AE}" pid="7" name="MSIP_Label_7a28ff59-1dd3-406f-be87-f82473b549be_Application">
    <vt:lpwstr>Microsoft Azure Information Protection</vt:lpwstr>
  </property>
  <property fmtid="{D5CDD505-2E9C-101B-9397-08002B2CF9AE}" pid="8" name="MSIP_Label_7a28ff59-1dd3-406f-be87-f82473b549be_Extended_MSFT_Method">
    <vt:lpwstr>Automatic</vt:lpwstr>
  </property>
  <property fmtid="{D5CDD505-2E9C-101B-9397-08002B2CF9AE}" pid="9" name="Sensitivity">
    <vt:lpwstr>Cadent - Official</vt:lpwstr>
  </property>
</Properties>
</file>