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9144000" cy="6858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44F47D4-72A6-5795-CBD7-CBE5A1EF6CF3}">
  <a:tblStyle styleId="{744F47D4-72A6-5795-CBD7-CBE5A1EF6CF3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649"/>
  </p:normalViewPr>
  <p:slideViewPr>
    <p:cSldViewPr>
      <p:cViewPr>
        <p:scale>
          <a:sx n="75" d="100"/>
          <a:sy n="75" d="100"/>
        </p:scale>
        <p:origin x="-17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D31020-AB39-4AAD-8B80-60B77C990AFD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06800" y="514350"/>
            <a:ext cx="19304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E0F8A-8C88-40BF-A1C3-E558F69365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07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3D07F-26A3-4388-A6D1-35576EA8758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20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3976320" y="1930402"/>
            <a:ext cx="2712016" cy="1990185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3976320" y="4093713"/>
            <a:ext cx="2712016" cy="2331279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0"/>
          </p:nvPr>
        </p:nvSpPr>
        <p:spPr bwMode="auto">
          <a:xfrm>
            <a:off x="1639491" y="0"/>
            <a:ext cx="1789510" cy="1930400"/>
          </a:xfrm>
        </p:spPr>
        <p:txBody>
          <a:bodyPr/>
          <a:lstStyle/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11"/>
          </p:nvPr>
        </p:nvSpPr>
        <p:spPr bwMode="auto">
          <a:xfrm>
            <a:off x="0" y="1930400"/>
            <a:ext cx="3429000" cy="5410200"/>
          </a:xfrm>
        </p:spPr>
        <p:txBody>
          <a:bodyPr/>
          <a:lstStyle/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Rectangle 14"/>
          <p:cNvSpPr/>
          <p:nvPr userDrawn="1"/>
        </p:nvSpPr>
        <p:spPr bwMode="auto">
          <a:xfrm>
            <a:off x="2062758" y="7340600"/>
            <a:ext cx="1366242" cy="78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 sz="1800">
              <a:ln>
                <a:noFill/>
              </a:ln>
            </a:endParaRPr>
          </a:p>
        </p:txBody>
      </p:sp>
      <p:sp>
        <p:nvSpPr>
          <p:cNvPr id="9" name="TextBox 9"/>
          <p:cNvSpPr>
            <a:spLocks noAdjustHandles="1"/>
          </p:cNvSpPr>
          <p:nvPr userDrawn="1"/>
        </p:nvSpPr>
        <p:spPr bwMode="auto">
          <a:xfrm>
            <a:off x="412552" y="8496300"/>
            <a:ext cx="1367228" cy="36406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defRPr/>
            </a:pPr>
            <a:r>
              <a:rPr lang="en-GB" sz="800">
                <a:solidFill>
                  <a:schemeClr val="tx2"/>
                </a:solidFill>
                <a:latin typeface="+mn-lt"/>
                <a:ea typeface="+mn-ea"/>
              </a:rPr>
              <a:t>© Cadent Gas Ltd </a:t>
            </a:r>
            <a:endParaRPr/>
          </a:p>
        </p:txBody>
      </p:sp>
      <p:pic>
        <p:nvPicPr>
          <p:cNvPr id="10" name="Picture 8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5128012" y="6789863"/>
            <a:ext cx="1350000" cy="971431"/>
          </a:xfrm>
          <a:prstGeom prst="rect">
            <a:avLst/>
          </a:prstGeom>
        </p:spPr>
      </p:pic>
    </p:spTree>
  </p:cSld>
  <p:clrMapOvr>
    <a:masterClrMapping/>
  </p:clrMapOvr>
  <p:hf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Colum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12552" y="879940"/>
            <a:ext cx="4475113" cy="1767417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413238" y="2850802"/>
            <a:ext cx="1970325" cy="5645500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3C64D13-FAF9-4915-B9BE-0E96829C791F}" type="datetime1">
              <a:t>6/10/2019</a:t>
            </a:fld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5"/>
          </p:nvPr>
        </p:nvSpPr>
        <p:spPr bwMode="auto">
          <a:xfrm>
            <a:off x="2650451" y="2850802"/>
            <a:ext cx="1970325" cy="5645500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6"/>
          </p:nvPr>
        </p:nvSpPr>
        <p:spPr bwMode="auto">
          <a:xfrm>
            <a:off x="4887665" y="2850802"/>
            <a:ext cx="1800672" cy="5645500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hf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 &amp; Char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Chart Placeholder 7"/>
          <p:cNvSpPr>
            <a:spLocks noGrp="1"/>
          </p:cNvSpPr>
          <p:nvPr>
            <p:ph type="chart" sz="quarter" idx="17"/>
          </p:nvPr>
        </p:nvSpPr>
        <p:spPr bwMode="auto">
          <a:xfrm>
            <a:off x="2650452" y="2849033"/>
            <a:ext cx="4037885" cy="5647267"/>
          </a:xfrm>
        </p:spPr>
        <p:txBody>
          <a:bodyPr/>
          <a:lstStyle/>
          <a:p>
            <a:pPr>
              <a:defRPr/>
            </a:pPr>
            <a:r>
              <a:rPr lang="en-US"/>
              <a:t>Click icon to add chart</a:t>
            </a:r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 bwMode="auto">
          <a:xfrm>
            <a:off x="412552" y="2850802"/>
            <a:ext cx="1970325" cy="5645500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A29F2FB-C9C7-43CA-B19C-8CEBD042A7C1}" type="datetime1">
              <a:t>6/10/2019</a:t>
            </a:fld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</p:spTree>
  </p:cSld>
  <p:clrMapOvr>
    <a:masterClrMapping/>
  </p:clrMapOvr>
  <p:hf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3 Column Grey Bg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413238" y="2850802"/>
            <a:ext cx="1970325" cy="56455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 marL="142875" indent="-142875">
              <a:defRPr sz="1200">
                <a:solidFill>
                  <a:schemeClr val="bg1"/>
                </a:solidFill>
              </a:defRPr>
            </a:lvl2pPr>
            <a:lvl3pPr marL="312738" indent="-152400">
              <a:defRPr sz="1100">
                <a:solidFill>
                  <a:schemeClr val="bg1"/>
                </a:solidFill>
              </a:defRPr>
            </a:lvl3pPr>
            <a:lvl4pPr marL="468313" indent="-134938">
              <a:defRPr sz="1050">
                <a:solidFill>
                  <a:schemeClr val="bg1"/>
                </a:solidFill>
              </a:defRPr>
            </a:lvl4pPr>
            <a:lvl5pPr marL="636588" indent="-150813">
              <a:defRPr sz="1050">
                <a:solidFill>
                  <a:schemeClr val="bg1"/>
                </a:solidFill>
              </a:defRPr>
            </a:lvl5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4887664" y="8496300"/>
            <a:ext cx="946753" cy="3640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59C8E69-0AF2-4CFC-A791-49D8632D489F}" type="datetime1">
              <a:t>6/10/2019</a:t>
            </a:fld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5"/>
          </p:nvPr>
        </p:nvSpPr>
        <p:spPr bwMode="auto">
          <a:xfrm>
            <a:off x="2650451" y="2850802"/>
            <a:ext cx="1970325" cy="56455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 marL="142875" indent="-142875">
              <a:defRPr sz="1200">
                <a:solidFill>
                  <a:schemeClr val="bg1"/>
                </a:solidFill>
              </a:defRPr>
            </a:lvl2pPr>
            <a:lvl3pPr marL="312738" indent="-152400">
              <a:defRPr sz="1100">
                <a:solidFill>
                  <a:schemeClr val="bg1"/>
                </a:solidFill>
              </a:defRPr>
            </a:lvl3pPr>
            <a:lvl4pPr marL="468313" indent="-134938">
              <a:defRPr sz="1050">
                <a:solidFill>
                  <a:schemeClr val="bg1"/>
                </a:solidFill>
              </a:defRPr>
            </a:lvl4pPr>
            <a:lvl5pPr marL="636588" indent="-150813">
              <a:defRPr sz="1050">
                <a:solidFill>
                  <a:schemeClr val="bg1"/>
                </a:solidFill>
              </a:defRPr>
            </a:lvl5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6"/>
          </p:nvPr>
        </p:nvSpPr>
        <p:spPr bwMode="auto">
          <a:xfrm>
            <a:off x="4887665" y="2850802"/>
            <a:ext cx="1800672" cy="56455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 marL="142875" indent="-142875">
              <a:defRPr sz="1200">
                <a:solidFill>
                  <a:schemeClr val="bg1"/>
                </a:solidFill>
              </a:defRPr>
            </a:lvl2pPr>
            <a:lvl3pPr marL="312738" indent="-152400">
              <a:defRPr sz="1100">
                <a:solidFill>
                  <a:schemeClr val="bg1"/>
                </a:solidFill>
              </a:defRPr>
            </a:lvl3pPr>
            <a:lvl4pPr marL="468313" indent="-134938">
              <a:defRPr sz="1050">
                <a:solidFill>
                  <a:schemeClr val="bg1"/>
                </a:solidFill>
              </a:defRPr>
            </a:lvl4pPr>
            <a:lvl5pPr marL="636588" indent="-150813">
              <a:defRPr sz="1050">
                <a:solidFill>
                  <a:schemeClr val="bg1"/>
                </a:solidFill>
              </a:defRPr>
            </a:lvl5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10" name="TextBox 16"/>
          <p:cNvSpPr>
            <a:spLocks noAdjustHandles="1"/>
          </p:cNvSpPr>
          <p:nvPr userDrawn="1"/>
        </p:nvSpPr>
        <p:spPr bwMode="auto">
          <a:xfrm>
            <a:off x="412552" y="8496300"/>
            <a:ext cx="1367228" cy="36406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defRPr/>
            </a:pPr>
            <a:r>
              <a:rPr lang="en-GB" sz="800">
                <a:solidFill>
                  <a:schemeClr val="bg1"/>
                </a:solidFill>
                <a:latin typeface="+mn-lt"/>
                <a:ea typeface="+mn-ea"/>
              </a:rPr>
              <a:t>© Cadent Gas Ltd </a:t>
            </a:r>
            <a:endParaRPr/>
          </a:p>
        </p:txBody>
      </p:sp>
      <p:grpSp>
        <p:nvGrpSpPr>
          <p:cNvPr id="11" name="Group 17"/>
          <p:cNvGrpSpPr/>
          <p:nvPr userDrawn="1"/>
        </p:nvGrpSpPr>
        <p:grpSpPr bwMode="auto">
          <a:xfrm>
            <a:off x="4884301" y="354431"/>
            <a:ext cx="950117" cy="154803"/>
            <a:chOff x="226220" y="265823"/>
            <a:chExt cx="1266823" cy="116102"/>
          </a:xfrm>
        </p:grpSpPr>
        <p:pic>
          <p:nvPicPr>
            <p:cNvPr id="12" name="Picture 18"/>
            <p:cNvPicPr>
              <a:picLocks noChangeAspect="1"/>
            </p:cNvPicPr>
            <p:nvPr userDrawn="1"/>
          </p:nvPicPr>
          <p:blipFill>
            <a:blip r:embed="rId2"/>
            <a:stretch/>
          </p:blipFill>
          <p:spPr bwMode="auto">
            <a:xfrm>
              <a:off x="226220" y="265823"/>
              <a:ext cx="461962" cy="116102"/>
            </a:xfrm>
            <a:prstGeom prst="rect">
              <a:avLst/>
            </a:prstGeom>
          </p:spPr>
        </p:pic>
        <p:pic>
          <p:nvPicPr>
            <p:cNvPr id="13" name="Picture 19"/>
            <p:cNvPicPr>
              <a:picLocks noChangeAspect="1"/>
            </p:cNvPicPr>
            <p:nvPr userDrawn="1"/>
          </p:nvPicPr>
          <p:blipFill>
            <a:blip r:embed="rId3"/>
            <a:stretch/>
          </p:blipFill>
          <p:spPr bwMode="auto">
            <a:xfrm>
              <a:off x="733498" y="310374"/>
              <a:ext cx="759545" cy="71551"/>
            </a:xfrm>
            <a:prstGeom prst="rect">
              <a:avLst/>
            </a:prstGeom>
          </p:spPr>
        </p:pic>
      </p:grpSp>
    </p:spTree>
  </p:cSld>
  <p:clrMapOvr>
    <a:masterClrMapping/>
  </p:clrMapOvr>
  <p:hf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Quo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736552" y="1939484"/>
            <a:ext cx="3460799" cy="5444083"/>
          </a:xfrm>
        </p:spPr>
        <p:txBody>
          <a:bodyPr/>
          <a:lstStyle>
            <a:lvl1pPr>
              <a:lnSpc>
                <a:spcPct val="80000"/>
              </a:lnSpc>
              <a:defRPr sz="44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D023332-DCF9-4A51-9EE7-ED138928450B}" type="datetime1">
              <a:t>6/10/2019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3"/>
          </p:nvPr>
        </p:nvSpPr>
        <p:spPr bwMode="auto">
          <a:xfrm>
            <a:off x="4887664" y="876299"/>
            <a:ext cx="1970336" cy="7620000"/>
          </a:xfrm>
        </p:spPr>
        <p:txBody>
          <a:bodyPr/>
          <a:lstStyle/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Rectangle 8"/>
          <p:cNvSpPr/>
          <p:nvPr userDrawn="1"/>
        </p:nvSpPr>
        <p:spPr bwMode="auto">
          <a:xfrm>
            <a:off x="412552" y="1375751"/>
            <a:ext cx="324000" cy="57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 sz="1800">
              <a:ln>
                <a:noFill/>
              </a:ln>
            </a:endParaRPr>
          </a:p>
        </p:txBody>
      </p:sp>
    </p:spTree>
  </p:cSld>
  <p:clrMapOvr>
    <a:masterClrMapping/>
  </p:clrMapOvr>
  <p:hf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Statem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12552" y="1973620"/>
            <a:ext cx="4348484" cy="5724057"/>
          </a:xfrm>
        </p:spPr>
        <p:txBody>
          <a:bodyPr/>
          <a:lstStyle>
            <a:lvl1pPr>
              <a:lnSpc>
                <a:spcPct val="85000"/>
              </a:lnSpc>
              <a:defRPr sz="4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4887664" y="8496300"/>
            <a:ext cx="928936" cy="3640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204C4B9-A7E3-446E-A0A1-2DA494AF99BD}" type="datetime1">
              <a:t>6/10/2019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  <p:sp>
        <p:nvSpPr>
          <p:cNvPr id="7" name="TextBox 16"/>
          <p:cNvSpPr>
            <a:spLocks noAdjustHandles="1"/>
          </p:cNvSpPr>
          <p:nvPr userDrawn="1"/>
        </p:nvSpPr>
        <p:spPr bwMode="auto">
          <a:xfrm>
            <a:off x="412552" y="8496300"/>
            <a:ext cx="1367228" cy="36406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defRPr/>
            </a:pPr>
            <a:r>
              <a:rPr lang="en-GB" sz="800">
                <a:solidFill>
                  <a:schemeClr val="bg1"/>
                </a:solidFill>
                <a:latin typeface="+mn-lt"/>
                <a:ea typeface="+mn-ea"/>
              </a:rPr>
              <a:t>© Cadent Gas Ltd </a:t>
            </a:r>
            <a:endParaRPr/>
          </a:p>
        </p:txBody>
      </p:sp>
      <p:grpSp>
        <p:nvGrpSpPr>
          <p:cNvPr id="8" name="Group 9"/>
          <p:cNvGrpSpPr/>
          <p:nvPr userDrawn="1"/>
        </p:nvGrpSpPr>
        <p:grpSpPr bwMode="auto">
          <a:xfrm>
            <a:off x="4884300" y="354431"/>
            <a:ext cx="950159" cy="154811"/>
            <a:chOff x="226220" y="265823"/>
            <a:chExt cx="1266878" cy="116108"/>
          </a:xfrm>
        </p:grpSpPr>
        <p:pic>
          <p:nvPicPr>
            <p:cNvPr id="9" name="Picture 10"/>
            <p:cNvPicPr>
              <a:picLocks noChangeAspect="1"/>
            </p:cNvPicPr>
            <p:nvPr userDrawn="1"/>
          </p:nvPicPr>
          <p:blipFill>
            <a:blip r:embed="rId2"/>
            <a:stretch/>
          </p:blipFill>
          <p:spPr bwMode="auto">
            <a:xfrm>
              <a:off x="226220" y="265823"/>
              <a:ext cx="460800" cy="115810"/>
            </a:xfrm>
            <a:prstGeom prst="rect">
              <a:avLst/>
            </a:prstGeom>
          </p:spPr>
        </p:pic>
        <p:pic>
          <p:nvPicPr>
            <p:cNvPr id="10" name="Picture 11"/>
            <p:cNvPicPr>
              <a:picLocks noChangeAspect="1"/>
            </p:cNvPicPr>
            <p:nvPr userDrawn="1"/>
          </p:nvPicPr>
          <p:blipFill>
            <a:blip r:embed="rId3"/>
            <a:stretch/>
          </p:blipFill>
          <p:spPr bwMode="auto">
            <a:xfrm>
              <a:off x="733498" y="310374"/>
              <a:ext cx="759600" cy="71557"/>
            </a:xfrm>
            <a:prstGeom prst="rect">
              <a:avLst/>
            </a:prstGeom>
          </p:spPr>
        </p:pic>
      </p:grpSp>
    </p:spTree>
  </p:cSld>
  <p:clrMapOvr>
    <a:masterClrMapping/>
  </p:clrMapOvr>
  <p:hf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Statement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12552" y="1973620"/>
            <a:ext cx="4348484" cy="5724057"/>
          </a:xfrm>
        </p:spPr>
        <p:txBody>
          <a:bodyPr/>
          <a:lstStyle>
            <a:lvl1pPr>
              <a:lnSpc>
                <a:spcPct val="85000"/>
              </a:lnSpc>
              <a:defRPr sz="4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4887664" y="8496300"/>
            <a:ext cx="928936" cy="36406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204C4B9-A7E3-446E-A0A1-2DA494AF99BD}" type="datetime1">
              <a:t>6/10/2019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  <p:sp>
        <p:nvSpPr>
          <p:cNvPr id="7" name="TextBox 16"/>
          <p:cNvSpPr>
            <a:spLocks noAdjustHandles="1"/>
          </p:cNvSpPr>
          <p:nvPr userDrawn="1"/>
        </p:nvSpPr>
        <p:spPr bwMode="auto">
          <a:xfrm>
            <a:off x="412552" y="8496300"/>
            <a:ext cx="1367228" cy="36406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defRPr/>
            </a:pPr>
            <a:r>
              <a:rPr lang="en-GB" sz="800">
                <a:solidFill>
                  <a:schemeClr val="tx2"/>
                </a:solidFill>
                <a:latin typeface="+mn-lt"/>
                <a:ea typeface="+mn-ea"/>
              </a:rPr>
              <a:t>© Cadent Gas Ltd </a:t>
            </a:r>
            <a:endParaRPr/>
          </a:p>
        </p:txBody>
      </p:sp>
    </p:spTree>
  </p:cSld>
  <p:clrMapOvr>
    <a:masterClrMapping/>
  </p:clrMapOvr>
  <p:hf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 bwMode="auto">
          <a:xfrm>
            <a:off x="2856545" y="2344619"/>
            <a:ext cx="2617910" cy="5384149"/>
          </a:xfrm>
        </p:spPr>
        <p:txBody>
          <a:bodyPr/>
          <a:lstStyle>
            <a:lvl1pPr marL="0" indent="0" algn="r">
              <a:buNone/>
              <a:defRPr sz="28700" b="1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#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4887665" y="8496300"/>
            <a:ext cx="946794" cy="3640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B3DBFDD-AA77-49A2-908C-E27FD381F139}" type="datetime1">
              <a:t>6/10/2019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auto">
          <a:xfrm>
            <a:off x="412552" y="2865047"/>
            <a:ext cx="2432036" cy="28714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TextBox 16"/>
          <p:cNvSpPr>
            <a:spLocks noAdjustHandles="1"/>
          </p:cNvSpPr>
          <p:nvPr userDrawn="1"/>
        </p:nvSpPr>
        <p:spPr bwMode="auto">
          <a:xfrm>
            <a:off x="412552" y="8496300"/>
            <a:ext cx="1367228" cy="36406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defRPr/>
            </a:pPr>
            <a:r>
              <a:rPr lang="en-GB" sz="800">
                <a:solidFill>
                  <a:schemeClr val="bg1"/>
                </a:solidFill>
                <a:latin typeface="+mn-lt"/>
                <a:ea typeface="+mn-ea"/>
              </a:rPr>
              <a:t>© Cadent Gas Ltd</a:t>
            </a:r>
            <a:endParaRPr/>
          </a:p>
        </p:txBody>
      </p:sp>
      <p:grpSp>
        <p:nvGrpSpPr>
          <p:cNvPr id="9" name="Group 10"/>
          <p:cNvGrpSpPr/>
          <p:nvPr userDrawn="1"/>
        </p:nvGrpSpPr>
        <p:grpSpPr bwMode="auto">
          <a:xfrm>
            <a:off x="4884300" y="354431"/>
            <a:ext cx="950159" cy="154811"/>
            <a:chOff x="226220" y="265823"/>
            <a:chExt cx="1266878" cy="116108"/>
          </a:xfrm>
        </p:grpSpPr>
        <p:pic>
          <p:nvPicPr>
            <p:cNvPr id="10" name="Picture 11"/>
            <p:cNvPicPr>
              <a:picLocks noChangeAspect="1"/>
            </p:cNvPicPr>
            <p:nvPr userDrawn="1"/>
          </p:nvPicPr>
          <p:blipFill>
            <a:blip r:embed="rId2"/>
            <a:stretch/>
          </p:blipFill>
          <p:spPr bwMode="auto">
            <a:xfrm>
              <a:off x="226220" y="265823"/>
              <a:ext cx="460800" cy="115810"/>
            </a:xfrm>
            <a:prstGeom prst="rect">
              <a:avLst/>
            </a:prstGeom>
          </p:spPr>
        </p:pic>
        <p:pic>
          <p:nvPicPr>
            <p:cNvPr id="11" name="Picture 12"/>
            <p:cNvPicPr>
              <a:picLocks noChangeAspect="1"/>
            </p:cNvPicPr>
            <p:nvPr userDrawn="1"/>
          </p:nvPicPr>
          <p:blipFill>
            <a:blip r:embed="rId3"/>
            <a:stretch/>
          </p:blipFill>
          <p:spPr bwMode="auto">
            <a:xfrm>
              <a:off x="733498" y="310374"/>
              <a:ext cx="759600" cy="71557"/>
            </a:xfrm>
            <a:prstGeom prst="rect">
              <a:avLst/>
            </a:prstGeom>
          </p:spPr>
        </p:pic>
      </p:grpSp>
    </p:spTree>
  </p:cSld>
  <p:clrMapOvr>
    <a:masterClrMapping/>
  </p:clrMapOvr>
  <p:hf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Section Header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 bwMode="auto">
          <a:xfrm>
            <a:off x="2856545" y="2344619"/>
            <a:ext cx="2617910" cy="5384149"/>
          </a:xfrm>
        </p:spPr>
        <p:txBody>
          <a:bodyPr/>
          <a:lstStyle>
            <a:lvl1pPr marL="0" indent="0" algn="r">
              <a:buNone/>
              <a:defRPr sz="287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#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4887665" y="8496300"/>
            <a:ext cx="946794" cy="36406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B3DBFDD-AA77-49A2-908C-E27FD381F139}" type="datetime1">
              <a:t>6/10/2019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auto">
          <a:xfrm>
            <a:off x="412552" y="2865047"/>
            <a:ext cx="2432036" cy="287144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TextBox 16"/>
          <p:cNvSpPr>
            <a:spLocks noAdjustHandles="1"/>
          </p:cNvSpPr>
          <p:nvPr userDrawn="1"/>
        </p:nvSpPr>
        <p:spPr bwMode="auto">
          <a:xfrm>
            <a:off x="412552" y="8496300"/>
            <a:ext cx="1367228" cy="36406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defRPr/>
            </a:pPr>
            <a:r>
              <a:rPr lang="en-GB" sz="800">
                <a:solidFill>
                  <a:schemeClr val="tx2"/>
                </a:solidFill>
                <a:latin typeface="+mn-lt"/>
                <a:ea typeface="+mn-ea"/>
              </a:rPr>
              <a:t>© Cadent Gas Ltd </a:t>
            </a:r>
            <a:endParaRPr/>
          </a:p>
        </p:txBody>
      </p:sp>
    </p:spTree>
  </p:cSld>
  <p:clrMapOvr>
    <a:masterClrMapping/>
  </p:clrMapOvr>
  <p:hf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336BA69-0EF0-490A-991A-3F23C4811A14}" type="datetime1">
              <a:t>6/10/2019</a:t>
            </a:fld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</p:spTree>
  </p:cSld>
  <p:clrMapOvr>
    <a:masterClrMapping/>
  </p:clrMapOvr>
  <p:hf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E4AC50E-8CCD-4676-9F3E-3B1C595BFAFE}" type="datetime1">
              <a:t>6/10/2019</a:t>
            </a:fld>
            <a:endParaRPr lang="en-GB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</p:spTree>
  </p:cSld>
  <p:clrMapOvr>
    <a:masterClrMapping/>
  </p:clrMapOvr>
  <p:hf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 userDrawn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12552" y="879939"/>
            <a:ext cx="4475113" cy="11012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412552" y="1981201"/>
            <a:ext cx="4475113" cy="6515100"/>
          </a:xfrm>
        </p:spPr>
        <p:txBody>
          <a:bodyPr/>
          <a:lstStyle>
            <a:lvl1pPr marL="342900" indent="-342900">
              <a:spcBef>
                <a:spcPts val="900"/>
              </a:spcBef>
              <a:buFont typeface="Wingdings"/>
              <a:buChar char="§"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4887664" y="8496300"/>
            <a:ext cx="852736" cy="3640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C464A09-F16A-4ACD-8A32-0978D7E94503}" type="datetime1">
              <a:t>6/10/2019</a:t>
            </a:fld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  <p:sp>
        <p:nvSpPr>
          <p:cNvPr id="8" name="TextBox 11"/>
          <p:cNvSpPr>
            <a:spLocks noAdjustHandles="1"/>
          </p:cNvSpPr>
          <p:nvPr userDrawn="1"/>
        </p:nvSpPr>
        <p:spPr bwMode="auto">
          <a:xfrm>
            <a:off x="412552" y="8496300"/>
            <a:ext cx="1367228" cy="36406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defRPr/>
            </a:pPr>
            <a:r>
              <a:rPr lang="en-GB" sz="800">
                <a:solidFill>
                  <a:schemeClr val="bg1"/>
                </a:solidFill>
                <a:latin typeface="+mn-lt"/>
                <a:ea typeface="+mn-ea"/>
              </a:rPr>
              <a:t>© Cadent Gas Ltd </a:t>
            </a:r>
            <a:endParaRPr/>
          </a:p>
        </p:txBody>
      </p:sp>
      <p:grpSp>
        <p:nvGrpSpPr>
          <p:cNvPr id="9" name="Group 10"/>
          <p:cNvGrpSpPr/>
          <p:nvPr userDrawn="1"/>
        </p:nvGrpSpPr>
        <p:grpSpPr bwMode="auto">
          <a:xfrm>
            <a:off x="4884300" y="354431"/>
            <a:ext cx="950159" cy="154811"/>
            <a:chOff x="226220" y="265823"/>
            <a:chExt cx="1266878" cy="116108"/>
          </a:xfrm>
        </p:grpSpPr>
        <p:pic>
          <p:nvPicPr>
            <p:cNvPr id="10" name="Picture 12"/>
            <p:cNvPicPr>
              <a:picLocks noChangeAspect="1"/>
            </p:cNvPicPr>
            <p:nvPr userDrawn="1"/>
          </p:nvPicPr>
          <p:blipFill>
            <a:blip r:embed="rId2"/>
            <a:stretch/>
          </p:blipFill>
          <p:spPr bwMode="auto">
            <a:xfrm>
              <a:off x="226220" y="265823"/>
              <a:ext cx="460800" cy="115810"/>
            </a:xfrm>
            <a:prstGeom prst="rect">
              <a:avLst/>
            </a:prstGeom>
          </p:spPr>
        </p:pic>
        <p:pic>
          <p:nvPicPr>
            <p:cNvPr id="11" name="Picture 13"/>
            <p:cNvPicPr>
              <a:picLocks noChangeAspect="1"/>
            </p:cNvPicPr>
            <p:nvPr userDrawn="1"/>
          </p:nvPicPr>
          <p:blipFill>
            <a:blip r:embed="rId3"/>
            <a:stretch/>
          </p:blipFill>
          <p:spPr bwMode="auto">
            <a:xfrm>
              <a:off x="733498" y="310374"/>
              <a:ext cx="759600" cy="71557"/>
            </a:xfrm>
            <a:prstGeom prst="rect">
              <a:avLst/>
            </a:prstGeom>
          </p:spPr>
        </p:pic>
      </p:grpSp>
    </p:spTree>
  </p:cSld>
  <p:clrMapOvr>
    <a:masterClrMapping/>
  </p:clrMapOvr>
  <p:hf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Agenda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12552" y="879939"/>
            <a:ext cx="4475113" cy="11012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412552" y="1981201"/>
            <a:ext cx="4475113" cy="6515100"/>
          </a:xfrm>
        </p:spPr>
        <p:txBody>
          <a:bodyPr/>
          <a:lstStyle>
            <a:lvl1pPr marL="342900" indent="-342900">
              <a:spcBef>
                <a:spcPts val="900"/>
              </a:spcBef>
              <a:buFont typeface="Wingdings"/>
              <a:buChar char="§"/>
              <a:defRPr sz="2800" b="1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4887664" y="8496300"/>
            <a:ext cx="852736" cy="36406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C464A09-F16A-4ACD-8A32-0978D7E94503}" type="datetime1">
              <a:t>6/10/2019</a:t>
            </a:fld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  <p:sp>
        <p:nvSpPr>
          <p:cNvPr id="8" name="TextBox 11"/>
          <p:cNvSpPr>
            <a:spLocks noAdjustHandles="1"/>
          </p:cNvSpPr>
          <p:nvPr userDrawn="1"/>
        </p:nvSpPr>
        <p:spPr bwMode="auto">
          <a:xfrm>
            <a:off x="412552" y="8496300"/>
            <a:ext cx="1367228" cy="36406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defRPr/>
            </a:pPr>
            <a:r>
              <a:rPr lang="en-GB" sz="800">
                <a:solidFill>
                  <a:schemeClr val="tx2"/>
                </a:solidFill>
                <a:latin typeface="+mn-lt"/>
                <a:ea typeface="+mn-ea"/>
              </a:rPr>
              <a:t>© Cadent Gas Ltd </a:t>
            </a:r>
            <a:endParaRPr/>
          </a:p>
        </p:txBody>
      </p:sp>
    </p:spTree>
  </p:cSld>
  <p:clrMapOvr>
    <a:masterClrMapping/>
  </p:clrMapOvr>
  <p:hf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75D5E75-8B09-4981-A2A2-19CE564CF364}" type="datetime1">
              <a:t>6/10/2019</a:t>
            </a:fld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</p:spTree>
  </p:cSld>
  <p:clrMapOvr>
    <a:masterClrMapping/>
  </p:clrMapOvr>
  <p:hf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 &amp; 2 Im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12552" y="2849035"/>
            <a:ext cx="3249314" cy="1678167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412552" y="4527202"/>
            <a:ext cx="3249314" cy="3969100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D06A084-6C91-41DD-943D-6F2B0CB8A8FF}" type="datetime1">
              <a:t>6/10/2019</a:t>
            </a:fld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 bwMode="auto">
          <a:xfrm>
            <a:off x="4430912" y="876299"/>
            <a:ext cx="2427089" cy="4546600"/>
          </a:xfrm>
        </p:spPr>
        <p:txBody>
          <a:bodyPr/>
          <a:lstStyle/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4430911" y="5422900"/>
            <a:ext cx="1414462" cy="9334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 sz="1800">
              <a:ln>
                <a:noFill/>
              </a:ln>
            </a:endParaRPr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 bwMode="auto">
          <a:xfrm>
            <a:off x="3944260" y="6356351"/>
            <a:ext cx="1429627" cy="2139951"/>
          </a:xfrm>
        </p:spPr>
        <p:txBody>
          <a:bodyPr/>
          <a:lstStyle/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</p:spTree>
  </p:cSld>
  <p:clrMapOvr>
    <a:masterClrMapping/>
  </p:clrMapOvr>
  <p:hf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 and Im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12552" y="879940"/>
            <a:ext cx="4207882" cy="1767417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412552" y="2850802"/>
            <a:ext cx="4207882" cy="5645500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FF691B8-DD9D-4BA1-9486-C00C17B9DC22}" type="datetime1">
              <a:t>6/10/2019</a:t>
            </a:fld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 bwMode="auto">
          <a:xfrm>
            <a:off x="4887664" y="879937"/>
            <a:ext cx="1970336" cy="7616363"/>
          </a:xfrm>
        </p:spPr>
        <p:txBody>
          <a:bodyPr/>
          <a:lstStyle/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</p:spTree>
  </p:cSld>
  <p:clrMapOvr>
    <a:masterClrMapping/>
  </p:clrMapOvr>
  <p:hf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, Image &amp;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12552" y="879940"/>
            <a:ext cx="4207882" cy="1767417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412552" y="2850802"/>
            <a:ext cx="4207882" cy="5645500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E2EFCC7-9EFF-4D10-8F2A-4E43B55F48BF}" type="datetime1">
              <a:t>6/10/2019</a:t>
            </a:fld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 bwMode="auto">
          <a:xfrm>
            <a:off x="4887664" y="879937"/>
            <a:ext cx="1970336" cy="2850800"/>
          </a:xfrm>
        </p:spPr>
        <p:txBody>
          <a:bodyPr/>
          <a:lstStyle/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4885895" y="3730738"/>
            <a:ext cx="986937" cy="7919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 sz="1800">
              <a:ln>
                <a:noFill/>
              </a:ln>
            </a:endParaRP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4"/>
          </p:nvPr>
        </p:nvSpPr>
        <p:spPr bwMode="auto">
          <a:xfrm>
            <a:off x="4886325" y="4845104"/>
            <a:ext cx="986731" cy="2498529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900">
                <a:solidFill>
                  <a:schemeClr val="bg2"/>
                </a:solidFill>
              </a:defRPr>
            </a:lvl1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</p:spTree>
  </p:cSld>
  <p:clrMapOvr>
    <a:masterClrMapping/>
  </p:clrMapOvr>
  <p:hf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 Column Image &amp;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12552" y="879940"/>
            <a:ext cx="4207882" cy="1767417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412552" y="2850802"/>
            <a:ext cx="1970325" cy="5645500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531A12D-BEA1-44E3-ABCA-ADE5BB6C4D14}" type="datetime1">
              <a:t>6/10/2019</a:t>
            </a:fld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 bwMode="auto">
          <a:xfrm>
            <a:off x="4887664" y="879937"/>
            <a:ext cx="1970336" cy="2850800"/>
          </a:xfrm>
        </p:spPr>
        <p:txBody>
          <a:bodyPr/>
          <a:lstStyle/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4885895" y="3730738"/>
            <a:ext cx="986937" cy="7919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 sz="1800">
              <a:ln>
                <a:noFill/>
              </a:ln>
            </a:endParaRP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4"/>
          </p:nvPr>
        </p:nvSpPr>
        <p:spPr bwMode="auto">
          <a:xfrm>
            <a:off x="4886325" y="4845104"/>
            <a:ext cx="986731" cy="2440473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900">
                <a:solidFill>
                  <a:schemeClr val="bg2"/>
                </a:solidFill>
              </a:defRPr>
            </a:lvl1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idx="15"/>
          </p:nvPr>
        </p:nvSpPr>
        <p:spPr bwMode="auto">
          <a:xfrm>
            <a:off x="2650108" y="2850802"/>
            <a:ext cx="1970325" cy="5645500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hf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 Column 2 Im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12552" y="879940"/>
            <a:ext cx="4207340" cy="1767417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411469" y="2850802"/>
            <a:ext cx="1970325" cy="5645500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942DC01-1044-40EA-8D3F-0E5E104DCEC2}" type="datetime1">
              <a:t>6/10/2019</a:t>
            </a:fld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 bwMode="auto">
          <a:xfrm>
            <a:off x="4887664" y="879937"/>
            <a:ext cx="1970336" cy="2850800"/>
          </a:xfrm>
        </p:spPr>
        <p:txBody>
          <a:bodyPr/>
          <a:lstStyle/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5"/>
          </p:nvPr>
        </p:nvSpPr>
        <p:spPr bwMode="auto">
          <a:xfrm>
            <a:off x="2649567" y="2850802"/>
            <a:ext cx="1970325" cy="5645500"/>
          </a:xfrm>
        </p:spPr>
        <p:txBody>
          <a:bodyPr/>
          <a:lstStyle>
            <a:lvl1pPr>
              <a:defRPr sz="1400"/>
            </a:lvl1pPr>
            <a:lvl2pPr marL="142875" indent="-142875">
              <a:defRPr sz="1200"/>
            </a:lvl2pPr>
            <a:lvl3pPr marL="312738" indent="-152400">
              <a:defRPr sz="1100"/>
            </a:lvl3pPr>
            <a:lvl4pPr marL="468313" indent="-134938">
              <a:defRPr sz="1050"/>
            </a:lvl4pPr>
            <a:lvl5pPr marL="636588" indent="-150813">
              <a:defRPr sz="1050"/>
            </a:lvl5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6"/>
          </p:nvPr>
        </p:nvSpPr>
        <p:spPr bwMode="auto">
          <a:xfrm>
            <a:off x="4887664" y="3730739"/>
            <a:ext cx="1970336" cy="2850800"/>
          </a:xfrm>
        </p:spPr>
        <p:txBody>
          <a:bodyPr/>
          <a:lstStyle/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Rectangle 13"/>
          <p:cNvSpPr/>
          <p:nvPr userDrawn="1"/>
        </p:nvSpPr>
        <p:spPr bwMode="auto">
          <a:xfrm>
            <a:off x="4885896" y="6581539"/>
            <a:ext cx="1972105" cy="7919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 sz="1800">
              <a:ln>
                <a:noFill/>
              </a:ln>
            </a:endParaRPr>
          </a:p>
        </p:txBody>
      </p:sp>
    </p:spTree>
  </p:cSld>
  <p:clrMapOvr>
    <a:masterClrMapping/>
  </p:clrMapOvr>
  <p:hf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412552" y="879940"/>
            <a:ext cx="4475113" cy="17674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defRPr/>
            </a:pPr>
            <a:r>
              <a:rPr lang="en-US"/>
              <a:t>Click to edit Master title</a:t>
            </a:r>
            <a:br>
              <a:rPr lang="en-US"/>
            </a:br>
            <a:r>
              <a:rPr lang="en-US"/>
              <a:t>style</a:t>
            </a:r>
            <a:endParaRPr lang="en-GB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2552" y="2850802"/>
            <a:ext cx="4475113" cy="5645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887664" y="8496300"/>
            <a:ext cx="782885" cy="36406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3035FB1-3355-4472-9B8A-291BC3D74C22}" type="datetime1">
              <a:t>6/10/2019</a:t>
            </a:fld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203950" y="8496300"/>
            <a:ext cx="483940" cy="36406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5361521-EF7F-456B-A25F-4EAD8E019C37}" type="slidenum">
              <a:t>‹#›</a:t>
            </a:fld>
            <a:endParaRPr lang="en-GB"/>
          </a:p>
        </p:txBody>
      </p:sp>
      <p:sp>
        <p:nvSpPr>
          <p:cNvPr id="8" name="TextBox 11"/>
          <p:cNvSpPr>
            <a:spLocks noAdjustHandles="1"/>
          </p:cNvSpPr>
          <p:nvPr userDrawn="1"/>
        </p:nvSpPr>
        <p:spPr bwMode="auto">
          <a:xfrm>
            <a:off x="412552" y="8496300"/>
            <a:ext cx="1367228" cy="36406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defRPr/>
            </a:pPr>
            <a:r>
              <a:rPr lang="en-GB" sz="800">
                <a:solidFill>
                  <a:schemeClr val="tx2"/>
                </a:solidFill>
                <a:latin typeface="+mn-lt"/>
                <a:ea typeface="+mn-ea"/>
              </a:rPr>
              <a:t>© Cadent Gas Ltd  </a:t>
            </a:r>
            <a:endParaRPr/>
          </a:p>
        </p:txBody>
      </p:sp>
      <p:grpSp>
        <p:nvGrpSpPr>
          <p:cNvPr id="9" name="Group 12"/>
          <p:cNvGrpSpPr/>
          <p:nvPr userDrawn="1"/>
        </p:nvGrpSpPr>
        <p:grpSpPr bwMode="auto">
          <a:xfrm>
            <a:off x="4884931" y="354431"/>
            <a:ext cx="950117" cy="154803"/>
            <a:chOff x="226220" y="265823"/>
            <a:chExt cx="1266823" cy="116102"/>
          </a:xfrm>
        </p:grpSpPr>
        <p:pic>
          <p:nvPicPr>
            <p:cNvPr id="10" name="Picture 13"/>
            <p:cNvPicPr>
              <a:picLocks noChangeAspect="1"/>
            </p:cNvPicPr>
            <p:nvPr userDrawn="1"/>
          </p:nvPicPr>
          <p:blipFill>
            <a:blip r:embed="rId21"/>
            <a:stretch/>
          </p:blipFill>
          <p:spPr bwMode="auto">
            <a:xfrm>
              <a:off x="226220" y="265823"/>
              <a:ext cx="461962" cy="116102"/>
            </a:xfrm>
            <a:prstGeom prst="rect">
              <a:avLst/>
            </a:prstGeom>
          </p:spPr>
        </p:pic>
        <p:pic>
          <p:nvPicPr>
            <p:cNvPr id="11" name="Picture 14"/>
            <p:cNvPicPr>
              <a:picLocks noChangeAspect="1"/>
            </p:cNvPicPr>
            <p:nvPr userDrawn="1"/>
          </p:nvPicPr>
          <p:blipFill>
            <a:blip r:embed="rId22"/>
            <a:stretch/>
          </p:blipFill>
          <p:spPr bwMode="auto">
            <a:xfrm>
              <a:off x="733498" y="310374"/>
              <a:ext cx="759545" cy="71551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hf hdr="0"/>
  <p:txStyles>
    <p:titleStyle>
      <a:lvl1pPr algn="l" defTabSz="914400">
        <a:lnSpc>
          <a:spcPct val="85000"/>
        </a:lnSpc>
        <a:spcBef>
          <a:spcPts val="0"/>
        </a:spcBef>
        <a:buNone/>
        <a:defRPr sz="3000" b="1" spc="-150">
          <a:solidFill>
            <a:schemeClr val="tx2"/>
          </a:solidFill>
          <a:latin typeface="+mj-lt"/>
          <a:ea typeface="+mj-ea"/>
        </a:defRPr>
      </a:lvl1pPr>
    </p:titleStyle>
    <p:bodyStyle>
      <a:lvl1pPr marL="0" indent="0" algn="l" defTabSz="914400">
        <a:lnSpc>
          <a:spcPct val="90000"/>
        </a:lnSpc>
        <a:spcBef>
          <a:spcPts val="1200"/>
        </a:spcBef>
        <a:buFont typeface="Arial"/>
        <a:buNone/>
        <a:defRPr sz="2000">
          <a:solidFill>
            <a:schemeClr val="tx2"/>
          </a:solidFill>
          <a:latin typeface="+mn-lt"/>
          <a:ea typeface="+mn-ea"/>
        </a:defRPr>
      </a:lvl1pPr>
      <a:lvl2pPr marL="230188" indent="-230188" algn="l" defTabSz="914400">
        <a:lnSpc>
          <a:spcPct val="90000"/>
        </a:lnSpc>
        <a:spcBef>
          <a:spcPts val="600"/>
        </a:spcBef>
        <a:buFont typeface="Wingdings"/>
        <a:buChar char="§"/>
        <a:defRPr sz="1800">
          <a:solidFill>
            <a:schemeClr val="tx2"/>
          </a:solidFill>
          <a:latin typeface="+mn-lt"/>
          <a:ea typeface="+mn-ea"/>
        </a:defRPr>
      </a:lvl2pPr>
      <a:lvl3pPr marL="454025" indent="-200025" algn="l" defTabSz="914400">
        <a:lnSpc>
          <a:spcPct val="90000"/>
        </a:lnSpc>
        <a:spcBef>
          <a:spcPts val="600"/>
        </a:spcBef>
        <a:buFont typeface="Arial"/>
        <a:buChar char="–"/>
        <a:defRPr sz="1600">
          <a:solidFill>
            <a:schemeClr val="tx2"/>
          </a:solidFill>
          <a:latin typeface="+mn-lt"/>
          <a:ea typeface="+mn-ea"/>
        </a:defRPr>
      </a:lvl3pPr>
      <a:lvl4pPr marL="612775" indent="-149225" algn="l" defTabSz="914400">
        <a:lnSpc>
          <a:spcPct val="90000"/>
        </a:lnSpc>
        <a:spcBef>
          <a:spcPts val="300"/>
        </a:spcBef>
        <a:buFont typeface="Wingdings"/>
        <a:buChar char="§"/>
        <a:defRPr sz="1400">
          <a:solidFill>
            <a:schemeClr val="tx2"/>
          </a:solidFill>
          <a:latin typeface="+mn-lt"/>
          <a:ea typeface="+mn-ea"/>
        </a:defRPr>
      </a:lvl4pPr>
      <a:lvl5pPr marL="819150" indent="-192088" algn="l" defTabSz="914400">
        <a:lnSpc>
          <a:spcPct val="90000"/>
        </a:lnSpc>
        <a:spcBef>
          <a:spcPts val="300"/>
        </a:spcBef>
        <a:buFont typeface="Arial"/>
        <a:buChar char="–"/>
        <a:defRPr sz="1400">
          <a:solidFill>
            <a:schemeClr val="tx2"/>
          </a:solidFill>
          <a:latin typeface="+mn-lt"/>
          <a:ea typeface="+mn-ea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25755" y="107504"/>
            <a:ext cx="6327581" cy="656061"/>
          </a:xfrm>
        </p:spPr>
        <p:txBody>
          <a:bodyPr/>
          <a:lstStyle/>
          <a:p>
            <a:r>
              <a:rPr lang="en-US" sz="1400" dirty="0"/>
              <a:t>Customer Engagement  Group</a:t>
            </a:r>
            <a:br>
              <a:rPr lang="en-US" sz="1400" dirty="0"/>
            </a:br>
            <a:r>
              <a:rPr lang="en-US" sz="1400" dirty="0">
                <a:solidFill>
                  <a:schemeClr val="bg2"/>
                </a:solidFill>
              </a:rPr>
              <a:t>Meeting 13 Agenda – 12</a:t>
            </a:r>
            <a:r>
              <a:rPr lang="en-US" sz="1400" baseline="30000" dirty="0">
                <a:solidFill>
                  <a:schemeClr val="bg2"/>
                </a:solidFill>
              </a:rPr>
              <a:t>th</a:t>
            </a:r>
            <a:r>
              <a:rPr lang="en-US" sz="1400" dirty="0">
                <a:solidFill>
                  <a:schemeClr val="bg2"/>
                </a:solidFill>
              </a:rPr>
              <a:t> June 2019 </a:t>
            </a:r>
            <a:br>
              <a:rPr lang="en-US" sz="1400" dirty="0">
                <a:solidFill>
                  <a:schemeClr val="bg2"/>
                </a:solidFill>
              </a:rPr>
            </a:br>
            <a:r>
              <a:rPr lang="en-US" sz="1400" dirty="0">
                <a:solidFill>
                  <a:schemeClr val="bg2"/>
                </a:solidFill>
              </a:rPr>
              <a:t>Location </a:t>
            </a:r>
            <a:r>
              <a:rPr lang="en-US" sz="1400" dirty="0">
                <a:solidFill>
                  <a:srgbClr val="FF0000"/>
                </a:solidFill>
              </a:rPr>
              <a:t>– </a:t>
            </a:r>
            <a:r>
              <a:rPr lang="en-US" sz="1400" dirty="0" err="1">
                <a:solidFill>
                  <a:srgbClr val="FF0000"/>
                </a:solidFill>
              </a:rPr>
              <a:t>Ashbrook</a:t>
            </a:r>
            <a:r>
              <a:rPr lang="en-US" sz="1400" dirty="0">
                <a:solidFill>
                  <a:srgbClr val="FF0000"/>
                </a:solidFill>
              </a:rPr>
              <a:t> Court, </a:t>
            </a:r>
            <a:r>
              <a:rPr lang="en-US" sz="1400" dirty="0" err="1">
                <a:solidFill>
                  <a:srgbClr val="FF0000"/>
                </a:solidFill>
              </a:rPr>
              <a:t>Prologis</a:t>
            </a:r>
            <a:r>
              <a:rPr lang="en-US" sz="1400" dirty="0">
                <a:solidFill>
                  <a:srgbClr val="FF0000"/>
                </a:solidFill>
              </a:rPr>
              <a:t> Park, Central Blvd, Coventry CV7 8PE 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1</a:t>
            </a:r>
            <a:endParaRPr/>
          </a:p>
        </p:txBody>
      </p:sp>
      <p:graphicFrame>
        <p:nvGraphicFramePr>
          <p:cNvPr id="6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73200"/>
              </p:ext>
            </p:extLst>
          </p:nvPr>
        </p:nvGraphicFramePr>
        <p:xfrm>
          <a:off x="82631" y="662491"/>
          <a:ext cx="6658737" cy="8578116"/>
        </p:xfrm>
        <a:graphic>
          <a:graphicData uri="http://schemas.openxmlformats.org/drawingml/2006/table">
            <a:tbl>
              <a:tblPr firstRow="1" bandRow="1">
                <a:tableStyleId>{744F47D4-72A6-5795-CBD7-CBE5A1EF6CF3}</a:tableStyleId>
              </a:tblPr>
              <a:tblGrid>
                <a:gridCol w="3330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096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946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1319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8112"/>
              </a:tblGrid>
              <a:tr h="222646"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GB" sz="900" dirty="0">
                        <a:latin typeface="+mj-lt"/>
                      </a:endParaRPr>
                    </a:p>
                  </a:txBody>
                  <a:tcPr marL="68580" marR="68580" marT="60960" marB="6096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GB" sz="900" dirty="0">
                          <a:latin typeface="+mj-lt"/>
                        </a:rPr>
                        <a:t>Content</a:t>
                      </a:r>
                      <a:endParaRPr sz="900" dirty="0"/>
                    </a:p>
                  </a:txBody>
                  <a:tcPr marL="68580" marR="68580" marT="60960" marB="6096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GB" sz="900" dirty="0">
                          <a:latin typeface="+mj-lt"/>
                        </a:rPr>
                        <a:t>Timing </a:t>
                      </a:r>
                      <a:endParaRPr sz="900" dirty="0"/>
                    </a:p>
                  </a:txBody>
                  <a:tcPr marL="68580" marR="68580" marT="60960" marB="6096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GB" sz="900" dirty="0">
                          <a:latin typeface="+mj-lt"/>
                        </a:rPr>
                        <a:t>Speaker</a:t>
                      </a:r>
                      <a:endParaRPr sz="900" dirty="0"/>
                    </a:p>
                  </a:txBody>
                  <a:tcPr marL="68580" marR="68580" marT="60960" marB="6096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GB" sz="900" dirty="0">
                          <a:latin typeface="+mj-lt"/>
                        </a:rPr>
                        <a:t>Delivery Method</a:t>
                      </a:r>
                      <a:endParaRPr sz="900" dirty="0"/>
                    </a:p>
                  </a:txBody>
                  <a:tcPr marL="68580" marR="68580" marT="60960" marB="6096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r>
                        <a:rPr lang="en-GB" sz="900" dirty="0"/>
                        <a:t>1</a:t>
                      </a:r>
                      <a:endParaRPr sz="900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/>
                        <a:t>Welcome, Declarations Of Interest &amp; Independence Statement</a:t>
                      </a:r>
                    </a:p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/>
                    </a:p>
                    <a:p>
                      <a:pPr algn="l">
                        <a:defRPr/>
                      </a:pPr>
                      <a:r>
                        <a:rPr lang="en-US" sz="900" b="1" dirty="0" err="1" smtClean="0"/>
                        <a:t>Ofgem</a:t>
                      </a:r>
                      <a:r>
                        <a:rPr lang="en-US" sz="900" b="1" dirty="0" smtClean="0"/>
                        <a:t> Methodology</a:t>
                      </a:r>
                      <a:endParaRPr sz="900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 dirty="0" smtClean="0"/>
                        <a:t>09:00- </a:t>
                      </a:r>
                      <a:r>
                        <a:rPr lang="en-GB" sz="900" b="1" dirty="0"/>
                        <a:t>09.30</a:t>
                      </a:r>
                      <a:endParaRPr sz="900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900" baseline="0" dirty="0" smtClean="0"/>
                        <a:t>All</a:t>
                      </a:r>
                      <a:endParaRPr lang="en-GB" sz="900" baseline="0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488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en-GB" sz="900" dirty="0"/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 b="1" dirty="0" smtClean="0"/>
                        <a:t>Private</a:t>
                      </a:r>
                      <a:r>
                        <a:rPr lang="en-GB" sz="900" b="1" baseline="0" dirty="0" smtClean="0"/>
                        <a:t> session – Forward &amp; Executive Summary</a:t>
                      </a:r>
                      <a:endParaRPr lang="en-GB" sz="900" b="1" dirty="0"/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 dirty="0" smtClean="0"/>
                        <a:t>09:30</a:t>
                      </a:r>
                      <a:r>
                        <a:rPr lang="en-GB" sz="900" b="1" baseline="0" dirty="0" smtClean="0"/>
                        <a:t> – 09:50</a:t>
                      </a:r>
                      <a:endParaRPr lang="en-GB" sz="900" b="1" dirty="0"/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900" dirty="0" smtClean="0"/>
                        <a:t>Lead: Zoe</a:t>
                      </a:r>
                      <a:r>
                        <a:rPr lang="en-GB" sz="900" baseline="0" dirty="0" smtClean="0"/>
                        <a:t> McLeod, + </a:t>
                      </a: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900" baseline="0" dirty="0" smtClean="0"/>
                        <a:t>All CEG</a:t>
                      </a:r>
                    </a:p>
                    <a:p>
                      <a:pPr>
                        <a:defRPr/>
                      </a:pPr>
                      <a:endParaRPr lang="en-GB" sz="900" dirty="0"/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60959" marB="60959" anchor="ctr"/>
                </a:tc>
              </a:tr>
              <a:tr h="57488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dirty="0"/>
                        <a:t>2</a:t>
                      </a:r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 b="1" dirty="0"/>
                        <a:t>Forward</a:t>
                      </a:r>
                      <a:r>
                        <a:rPr lang="en-GB" sz="900" b="1" baseline="0" dirty="0"/>
                        <a:t> &amp; Executive Summary</a:t>
                      </a:r>
                      <a:endParaRPr lang="en-GB" sz="900" b="1" dirty="0"/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 b="1" dirty="0"/>
                        <a:t>  </a:t>
                      </a:r>
                      <a:r>
                        <a:rPr lang="en-GB" sz="900" b="1" dirty="0" smtClean="0"/>
                        <a:t>09:50 </a:t>
                      </a:r>
                      <a:r>
                        <a:rPr lang="en-GB" sz="900" b="1" dirty="0"/>
                        <a:t>-</a:t>
                      </a:r>
                      <a:r>
                        <a:rPr lang="en-GB" sz="900" b="1" baseline="0" dirty="0"/>
                        <a:t> </a:t>
                      </a:r>
                      <a:r>
                        <a:rPr lang="en-GB" sz="900" b="1" dirty="0"/>
                        <a:t>10:30</a:t>
                      </a:r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 dirty="0"/>
                        <a:t>Mark</a:t>
                      </a:r>
                      <a:r>
                        <a:rPr lang="en-GB" sz="900" baseline="0" dirty="0"/>
                        <a:t> </a:t>
                      </a:r>
                      <a:r>
                        <a:rPr lang="en-GB" sz="900" baseline="0" dirty="0" err="1"/>
                        <a:t>Belmega</a:t>
                      </a:r>
                      <a:r>
                        <a:rPr lang="en-GB" sz="900" baseline="0" dirty="0"/>
                        <a:t>, Dave Moon, Richard Court, Chris Rison</a:t>
                      </a:r>
                      <a:endParaRPr lang="en-GB" sz="900" dirty="0"/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Pre-read</a:t>
                      </a:r>
                      <a:r>
                        <a:rPr lang="en-GB" sz="900" baseline="0" dirty="0"/>
                        <a:t> material</a:t>
                      </a:r>
                      <a:endParaRPr lang="en-GB" sz="900" dirty="0"/>
                    </a:p>
                    <a:p>
                      <a:pPr>
                        <a:defRPr/>
                      </a:pPr>
                      <a:endParaRPr lang="en-GB" sz="900" dirty="0"/>
                    </a:p>
                  </a:txBody>
                  <a:tcPr marL="68580" marR="68580" marT="60959" marB="60959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5546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endParaRPr lang="en-GB" sz="900" b="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Break </a:t>
                      </a:r>
                      <a:endParaRPr sz="9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10:30</a:t>
                      </a:r>
                      <a:r>
                        <a:rPr lang="en-GB" sz="900" b="1" baseline="0" dirty="0">
                          <a:solidFill>
                            <a:schemeClr val="bg1"/>
                          </a:solidFill>
                        </a:rPr>
                        <a:t>  - 10:45</a:t>
                      </a:r>
                      <a:endParaRPr sz="9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r>
                        <a:rPr lang="en-GB" sz="900" dirty="0"/>
                        <a:t>3</a:t>
                      </a:r>
                      <a:endParaRPr sz="900" dirty="0"/>
                    </a:p>
                  </a:txBody>
                  <a:tcPr marL="68580" marR="68580" marT="60960" marB="609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/>
                        <a:buNone/>
                        <a:defRPr/>
                      </a:pPr>
                      <a:r>
                        <a:rPr lang="en-GB" sz="900" b="1" dirty="0"/>
                        <a:t>Private session</a:t>
                      </a:r>
                      <a:r>
                        <a:rPr lang="en-GB" sz="900" b="1" baseline="0" dirty="0"/>
                        <a:t> – Commitments (Environment)</a:t>
                      </a:r>
                      <a:endParaRPr sz="900" b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 dirty="0"/>
                        <a:t>10:45 – 11:15</a:t>
                      </a:r>
                      <a:endParaRPr sz="900" b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Lead: </a:t>
                      </a:r>
                      <a:r>
                        <a:rPr lang="en-GB" sz="900" b="1" dirty="0"/>
                        <a:t>Janet W</a:t>
                      </a:r>
                      <a:r>
                        <a:rPr lang="en-GB" sz="900" dirty="0"/>
                        <a:t>,</a:t>
                      </a:r>
                    </a:p>
                    <a:p>
                      <a:r>
                        <a:rPr lang="en-GB" sz="900" baseline="0" dirty="0"/>
                        <a:t>Helen F Mike F, </a:t>
                      </a:r>
                    </a:p>
                    <a:p>
                      <a:r>
                        <a:rPr lang="en-GB" sz="900" baseline="0" dirty="0"/>
                        <a:t>Tony D, Kerry M,</a:t>
                      </a:r>
                    </a:p>
                    <a:p>
                      <a:r>
                        <a:rPr lang="en-GB" sz="900" baseline="0" dirty="0"/>
                        <a:t>Ian R</a:t>
                      </a:r>
                      <a:endParaRPr lang="en-GB" sz="900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5887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r>
                        <a:rPr lang="en-GB" sz="900" dirty="0"/>
                        <a:t>3</a:t>
                      </a:r>
                      <a:endParaRPr sz="900" dirty="0"/>
                    </a:p>
                  </a:txBody>
                  <a:tcPr marL="68580" marR="68580" marT="60960" marB="6096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/>
                        <a:buNone/>
                        <a:defRPr/>
                      </a:pPr>
                      <a:r>
                        <a:rPr lang="en-GB" sz="900" b="1" dirty="0"/>
                        <a:t>Private session  - Commitments </a:t>
                      </a:r>
                    </a:p>
                    <a:p>
                      <a:pPr marL="0" lvl="0" indent="0">
                        <a:buFont typeface="Arial"/>
                        <a:buNone/>
                        <a:defRPr/>
                      </a:pPr>
                      <a:r>
                        <a:rPr lang="en-GB" sz="900" b="1" dirty="0"/>
                        <a:t>(Quality Experience)</a:t>
                      </a:r>
                      <a:endParaRPr sz="900" b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 dirty="0"/>
                        <a:t>10:45</a:t>
                      </a:r>
                      <a:r>
                        <a:rPr lang="en-GB" sz="900" b="1" baseline="0" dirty="0"/>
                        <a:t> – 11:15</a:t>
                      </a:r>
                      <a:endParaRPr sz="900" b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 dirty="0"/>
                        <a:t>Lead: </a:t>
                      </a:r>
                      <a:r>
                        <a:rPr lang="en-GB" sz="900" b="1" dirty="0"/>
                        <a:t>Zoe </a:t>
                      </a:r>
                      <a:r>
                        <a:rPr lang="en-GB" sz="900" b="1" dirty="0" err="1"/>
                        <a:t>Mc</a:t>
                      </a:r>
                      <a:r>
                        <a:rPr lang="en-GB" sz="900" b="1" dirty="0"/>
                        <a:t> </a:t>
                      </a:r>
                    </a:p>
                    <a:p>
                      <a:pPr>
                        <a:defRPr/>
                      </a:pPr>
                      <a:r>
                        <a:rPr lang="en-GB" sz="900" baseline="0" dirty="0"/>
                        <a:t>Simon G, Victoria P, Leslie S, Martin S,  </a:t>
                      </a:r>
                      <a:r>
                        <a:rPr lang="en-GB" sz="900" baseline="0" dirty="0" err="1"/>
                        <a:t>Rish</a:t>
                      </a:r>
                      <a:r>
                        <a:rPr lang="en-GB" sz="900" baseline="0" dirty="0"/>
                        <a:t> C, Alison W</a:t>
                      </a:r>
                      <a:endParaRPr sz="900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9648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r>
                        <a:rPr lang="en-GB" sz="900" dirty="0"/>
                        <a:t>4</a:t>
                      </a:r>
                      <a:endParaRPr sz="900" dirty="0"/>
                    </a:p>
                  </a:txBody>
                  <a:tcPr marL="68580" marR="68580" marT="60960" marB="609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/>
                        <a:buNone/>
                        <a:defRPr/>
                      </a:pPr>
                      <a:r>
                        <a:rPr lang="en-GB" sz="900" b="1" baseline="0" dirty="0"/>
                        <a:t>Commitments </a:t>
                      </a:r>
                    </a:p>
                    <a:p>
                      <a:pPr marL="0" lvl="0" indent="0">
                        <a:buFont typeface="Arial"/>
                        <a:buNone/>
                        <a:defRPr/>
                      </a:pPr>
                      <a:r>
                        <a:rPr lang="en-GB" sz="900" b="1" baseline="0" dirty="0"/>
                        <a:t>(Environment)</a:t>
                      </a:r>
                      <a:endParaRPr sz="900" b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 baseline="0" dirty="0"/>
                        <a:t>11:15 – 12:45</a:t>
                      </a:r>
                      <a:endParaRPr sz="900" b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Richard Court,</a:t>
                      </a:r>
                      <a:r>
                        <a:rPr lang="en-GB" sz="900" baseline="0" dirty="0"/>
                        <a:t> Dave Moon</a:t>
                      </a:r>
                      <a:endParaRPr lang="en-GB" sz="900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Pre-read</a:t>
                      </a:r>
                      <a:r>
                        <a:rPr lang="en-GB" sz="900" baseline="0" dirty="0"/>
                        <a:t> material</a:t>
                      </a:r>
                      <a:endParaRPr lang="en-GB" sz="900" dirty="0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0304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r>
                        <a:rPr lang="en-GB" sz="900" dirty="0"/>
                        <a:t>4</a:t>
                      </a:r>
                      <a:endParaRPr sz="900" dirty="0"/>
                    </a:p>
                  </a:txBody>
                  <a:tcPr marL="68580" marR="68580" marT="60960" marB="6096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/>
                        <a:buNone/>
                        <a:defRPr/>
                      </a:pPr>
                      <a:r>
                        <a:rPr lang="en-GB" sz="900" b="1" dirty="0"/>
                        <a:t>Commitments</a:t>
                      </a:r>
                      <a:r>
                        <a:rPr lang="en-GB" sz="900" b="1" baseline="0" dirty="0"/>
                        <a:t> </a:t>
                      </a:r>
                    </a:p>
                    <a:p>
                      <a:pPr marL="0" lvl="0" indent="0">
                        <a:buFont typeface="Arial"/>
                        <a:buNone/>
                        <a:defRPr/>
                      </a:pPr>
                      <a:r>
                        <a:rPr lang="en-GB" sz="900" b="1" baseline="0" dirty="0"/>
                        <a:t>(</a:t>
                      </a:r>
                      <a:r>
                        <a:rPr lang="en-GB" sz="900" b="1" dirty="0"/>
                        <a:t>Quality Experience)</a:t>
                      </a:r>
                      <a:endParaRPr sz="900" b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 dirty="0"/>
                        <a:t>11:15 – 12:45</a:t>
                      </a:r>
                      <a:endParaRPr sz="900" b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 dirty="0"/>
                        <a:t>Mark </a:t>
                      </a:r>
                      <a:r>
                        <a:rPr lang="en-GB" sz="900" dirty="0" err="1"/>
                        <a:t>Belmega</a:t>
                      </a:r>
                      <a:r>
                        <a:rPr lang="en-GB" sz="900" baseline="0" dirty="0"/>
                        <a:t>, Chris Rison</a:t>
                      </a:r>
                      <a:endParaRPr sz="900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Pre-read</a:t>
                      </a:r>
                      <a:r>
                        <a:rPr lang="en-GB" sz="900" baseline="0" dirty="0"/>
                        <a:t> material</a:t>
                      </a:r>
                      <a:endParaRPr lang="en-GB" sz="900" dirty="0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8952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endParaRPr sz="9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/>
                        <a:buNone/>
                        <a:defRPr/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Lunch</a:t>
                      </a:r>
                      <a:endParaRPr sz="9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12:45 – 13:15</a:t>
                      </a:r>
                      <a:endParaRPr sz="9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defRPr/>
                      </a:pPr>
                      <a:endParaRPr sz="900" dirty="0"/>
                    </a:p>
                  </a:txBody>
                  <a:tcPr marL="68580" marR="68580" marT="60960" marB="6096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5887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r>
                        <a:rPr lang="en-GB" sz="900" dirty="0"/>
                        <a:t>5</a:t>
                      </a:r>
                      <a:endParaRPr sz="900" dirty="0"/>
                    </a:p>
                  </a:txBody>
                  <a:tcPr marL="68580" marR="68580" marT="60960" marB="6096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/>
                        <a:buNone/>
                        <a:defRPr/>
                      </a:pPr>
                      <a:r>
                        <a:rPr lang="en-GB" sz="900" b="1" dirty="0"/>
                        <a:t>Private</a:t>
                      </a:r>
                      <a:r>
                        <a:rPr lang="en-GB" sz="900" b="1" baseline="0" dirty="0"/>
                        <a:t> session – Commitments </a:t>
                      </a:r>
                    </a:p>
                    <a:p>
                      <a:pPr marL="0" lvl="0" indent="0">
                        <a:buFont typeface="Arial"/>
                        <a:buNone/>
                        <a:defRPr/>
                      </a:pPr>
                      <a:r>
                        <a:rPr lang="en-GB" sz="900" b="1" baseline="0" dirty="0"/>
                        <a:t>(Network Resilience)</a:t>
                      </a:r>
                      <a:endParaRPr sz="900" b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 dirty="0"/>
                        <a:t>13:15</a:t>
                      </a:r>
                      <a:r>
                        <a:rPr lang="en-GB" sz="900" b="1" baseline="0" dirty="0"/>
                        <a:t> – 13:45</a:t>
                      </a:r>
                      <a:endParaRPr lang="en-GB" sz="900" b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 dirty="0"/>
                        <a:t>Lead</a:t>
                      </a:r>
                      <a:r>
                        <a:rPr lang="en-GB" sz="900" baseline="0" dirty="0"/>
                        <a:t>: </a:t>
                      </a:r>
                      <a:r>
                        <a:rPr lang="en-GB" sz="900" b="1" baseline="0" dirty="0"/>
                        <a:t>Simon G  </a:t>
                      </a:r>
                    </a:p>
                    <a:p>
                      <a:pPr>
                        <a:defRPr/>
                      </a:pPr>
                      <a:r>
                        <a:rPr lang="en-GB" sz="900" baseline="0" dirty="0" err="1"/>
                        <a:t>Rish</a:t>
                      </a:r>
                      <a:r>
                        <a:rPr lang="en-GB" sz="900" baseline="0" dirty="0"/>
                        <a:t> C, Martin S, Alison W, Janet W, Mike F, Tony D</a:t>
                      </a:r>
                      <a:endParaRPr sz="900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5887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r>
                        <a:rPr lang="en-GB" sz="900" dirty="0"/>
                        <a:t>5</a:t>
                      </a:r>
                      <a:endParaRPr sz="900" dirty="0"/>
                    </a:p>
                  </a:txBody>
                  <a:tcPr marL="68580" marR="68580"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/>
                        <a:buNone/>
                        <a:defRPr/>
                      </a:pPr>
                      <a:r>
                        <a:rPr lang="en-GB" sz="900" b="1" dirty="0"/>
                        <a:t>Private session</a:t>
                      </a:r>
                      <a:r>
                        <a:rPr lang="en-GB" sz="900" b="1" baseline="0" dirty="0"/>
                        <a:t> – Commitments </a:t>
                      </a:r>
                    </a:p>
                    <a:p>
                      <a:pPr marL="0" lvl="0" indent="0">
                        <a:buFont typeface="Arial"/>
                        <a:buNone/>
                        <a:defRPr/>
                      </a:pPr>
                      <a:r>
                        <a:rPr lang="en-GB" sz="900" b="1" baseline="0" dirty="0"/>
                        <a:t>(Trusted)</a:t>
                      </a:r>
                      <a:endParaRPr sz="900" b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 dirty="0"/>
                        <a:t>13:15</a:t>
                      </a:r>
                      <a:r>
                        <a:rPr lang="en-GB" sz="900" b="1" baseline="0" dirty="0"/>
                        <a:t> – 13:45</a:t>
                      </a:r>
                      <a:endParaRPr sz="900" b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Lead :</a:t>
                      </a:r>
                      <a:r>
                        <a:rPr lang="en-GB" sz="900" baseline="0" dirty="0"/>
                        <a:t> </a:t>
                      </a:r>
                      <a:r>
                        <a:rPr lang="en-GB" sz="900" b="1" baseline="0" dirty="0"/>
                        <a:t>Helen F </a:t>
                      </a:r>
                    </a:p>
                    <a:p>
                      <a:r>
                        <a:rPr lang="en-GB" sz="900" baseline="0" dirty="0"/>
                        <a:t>Zoe </a:t>
                      </a:r>
                      <a:r>
                        <a:rPr lang="en-GB" sz="900" baseline="0" dirty="0" err="1"/>
                        <a:t>Mc</a:t>
                      </a:r>
                      <a:r>
                        <a:rPr lang="en-GB" sz="900" baseline="0" dirty="0"/>
                        <a:t>, Kerry M,</a:t>
                      </a:r>
                    </a:p>
                    <a:p>
                      <a:r>
                        <a:rPr lang="en-GB" sz="900" baseline="0" dirty="0"/>
                        <a:t>Ian R, Leslie S, </a:t>
                      </a:r>
                    </a:p>
                    <a:p>
                      <a:r>
                        <a:rPr lang="en-GB" sz="900" baseline="0" dirty="0"/>
                        <a:t>Victoria P, </a:t>
                      </a:r>
                      <a:endParaRPr lang="en-GB" sz="900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5887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r>
                        <a:rPr lang="en-GB" sz="900" dirty="0"/>
                        <a:t>6</a:t>
                      </a:r>
                      <a:endParaRPr sz="900" dirty="0"/>
                    </a:p>
                  </a:txBody>
                  <a:tcPr marL="68580" marR="68580" marT="60960" marB="6096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/>
                        <a:buNone/>
                        <a:defRPr/>
                      </a:pPr>
                      <a:r>
                        <a:rPr lang="en-GB" sz="900" b="1" baseline="0" dirty="0"/>
                        <a:t>Commitments </a:t>
                      </a:r>
                    </a:p>
                    <a:p>
                      <a:pPr marL="0" lvl="0" indent="0">
                        <a:buFont typeface="Arial"/>
                        <a:buNone/>
                        <a:defRPr/>
                      </a:pPr>
                      <a:r>
                        <a:rPr lang="en-GB" sz="900" b="1" baseline="0" dirty="0"/>
                        <a:t>(Network Resilience) </a:t>
                      </a:r>
                      <a:endParaRPr sz="900" b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 dirty="0"/>
                        <a:t>13:45</a:t>
                      </a:r>
                      <a:r>
                        <a:rPr lang="en-GB" sz="900" b="1" baseline="0" dirty="0"/>
                        <a:t> – 15:15</a:t>
                      </a:r>
                      <a:endParaRPr lang="en-GB" sz="900" b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 dirty="0"/>
                        <a:t>Dave Moon,</a:t>
                      </a:r>
                      <a:r>
                        <a:rPr lang="en-GB" sz="900" baseline="0" dirty="0"/>
                        <a:t> Richard Court</a:t>
                      </a:r>
                      <a:endParaRPr sz="900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Pre-read</a:t>
                      </a:r>
                      <a:r>
                        <a:rPr lang="en-GB" sz="900" baseline="0" dirty="0"/>
                        <a:t> material</a:t>
                      </a:r>
                      <a:endParaRPr lang="en-GB" sz="900" dirty="0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75887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r>
                        <a:rPr lang="en-GB" sz="900" dirty="0"/>
                        <a:t>6</a:t>
                      </a:r>
                      <a:endParaRPr sz="900" dirty="0"/>
                    </a:p>
                  </a:txBody>
                  <a:tcPr marL="68580" marR="68580" marT="60960" marB="609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/>
                        <a:buNone/>
                        <a:defRPr/>
                      </a:pPr>
                      <a:r>
                        <a:rPr lang="en-GB" sz="900" b="1" dirty="0"/>
                        <a:t>Commitments </a:t>
                      </a:r>
                    </a:p>
                    <a:p>
                      <a:pPr marL="0" lvl="0" indent="0">
                        <a:buFont typeface="Arial"/>
                        <a:buNone/>
                        <a:defRPr/>
                      </a:pPr>
                      <a:r>
                        <a:rPr lang="en-GB" sz="900" b="1" dirty="0"/>
                        <a:t>(Trusted)</a:t>
                      </a:r>
                      <a:endParaRPr sz="900" b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 dirty="0"/>
                        <a:t>13:45</a:t>
                      </a:r>
                      <a:r>
                        <a:rPr lang="en-GB" sz="900" b="1" baseline="0" dirty="0"/>
                        <a:t> – 15:15</a:t>
                      </a:r>
                      <a:endParaRPr sz="900" b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Mark </a:t>
                      </a:r>
                      <a:r>
                        <a:rPr lang="en-GB" sz="900" dirty="0" err="1"/>
                        <a:t>Belmega</a:t>
                      </a:r>
                      <a:r>
                        <a:rPr lang="en-GB" sz="900" baseline="0" dirty="0"/>
                        <a:t>, Chris Rison</a:t>
                      </a:r>
                      <a:endParaRPr lang="en-GB" sz="900" dirty="0"/>
                    </a:p>
                    <a:p>
                      <a:endParaRPr lang="en-GB" sz="900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Pre-read</a:t>
                      </a:r>
                      <a:r>
                        <a:rPr lang="en-GB" sz="900" baseline="0" dirty="0"/>
                        <a:t> material</a:t>
                      </a:r>
                      <a:endParaRPr lang="en-GB" sz="900" dirty="0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5680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endParaRPr sz="9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/>
                        <a:buNone/>
                        <a:defRPr/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Break</a:t>
                      </a:r>
                      <a:endParaRPr sz="9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15:15 – 15:30</a:t>
                      </a:r>
                      <a:endParaRPr sz="9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68580" marR="68580" marT="60960" marB="6096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75887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r>
                        <a:rPr lang="en-GB" sz="900" dirty="0"/>
                        <a:t>7</a:t>
                      </a:r>
                      <a:endParaRPr sz="900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lvl="0" indent="0">
                        <a:buFont typeface="Arial"/>
                        <a:buNone/>
                        <a:defRPr/>
                      </a:pPr>
                      <a:r>
                        <a:rPr lang="en-GB" sz="900" b="1" dirty="0"/>
                        <a:t>Private session</a:t>
                      </a:r>
                      <a:r>
                        <a:rPr lang="en-GB" sz="900" b="1" baseline="0" dirty="0"/>
                        <a:t> – Managing Risk &amp; Uncertainty</a:t>
                      </a:r>
                      <a:endParaRPr sz="900" b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 dirty="0"/>
                        <a:t>15:30 – 16:00</a:t>
                      </a:r>
                      <a:endParaRPr sz="900" b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Lead: </a:t>
                      </a:r>
                      <a:r>
                        <a:rPr lang="en-GB" sz="900" b="1" dirty="0"/>
                        <a:t>Helen</a:t>
                      </a:r>
                      <a:r>
                        <a:rPr lang="en-GB" sz="900" b="1" baseline="0" dirty="0"/>
                        <a:t> F </a:t>
                      </a:r>
                      <a:r>
                        <a:rPr lang="en-GB" sz="900" baseline="0" dirty="0"/>
                        <a:t>+ </a:t>
                      </a:r>
                    </a:p>
                    <a:p>
                      <a:r>
                        <a:rPr lang="en-GB" sz="900" baseline="0" dirty="0"/>
                        <a:t>All CEG</a:t>
                      </a:r>
                      <a:endParaRPr lang="en-GB" sz="900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75887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r>
                        <a:rPr lang="en-GB" sz="900" dirty="0"/>
                        <a:t>7</a:t>
                      </a:r>
                      <a:endParaRPr sz="900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lvl="0" indent="0">
                        <a:buFont typeface="Arial"/>
                        <a:buNone/>
                        <a:defRPr/>
                      </a:pPr>
                      <a:r>
                        <a:rPr lang="en-GB" sz="900" b="1" baseline="0" dirty="0"/>
                        <a:t>Managing Risk &amp; Uncertainty</a:t>
                      </a:r>
                      <a:endParaRPr lang="en-GB" sz="900" b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 dirty="0"/>
                        <a:t>16:00 – 17:00</a:t>
                      </a:r>
                      <a:endParaRPr sz="900" b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Mark</a:t>
                      </a:r>
                      <a:r>
                        <a:rPr lang="en-GB" sz="900" baseline="0" dirty="0"/>
                        <a:t> </a:t>
                      </a:r>
                      <a:r>
                        <a:rPr lang="en-GB" sz="900" baseline="0" dirty="0" err="1"/>
                        <a:t>Belmega</a:t>
                      </a:r>
                      <a:r>
                        <a:rPr lang="en-GB" sz="900" baseline="0" dirty="0"/>
                        <a:t>, Dave Moon, Richard Court, Chris Rison</a:t>
                      </a:r>
                      <a:endParaRPr lang="en-GB" sz="900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Pre-read</a:t>
                      </a:r>
                      <a:r>
                        <a:rPr lang="en-GB" sz="900" baseline="0" dirty="0"/>
                        <a:t> material</a:t>
                      </a:r>
                      <a:endParaRPr lang="en-GB" sz="900" dirty="0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75887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r>
                        <a:rPr lang="en-GB" sz="900" dirty="0"/>
                        <a:t>8</a:t>
                      </a:r>
                      <a:endParaRPr sz="900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lvl="0" indent="0">
                        <a:buFont typeface="Arial"/>
                        <a:buNone/>
                        <a:defRPr/>
                      </a:pPr>
                      <a:r>
                        <a:rPr lang="en-GB" sz="900" b="1" dirty="0"/>
                        <a:t>CEG private</a:t>
                      </a:r>
                      <a:r>
                        <a:rPr lang="en-GB" sz="900" b="1" baseline="0" dirty="0"/>
                        <a:t> session</a:t>
                      </a:r>
                      <a:endParaRPr sz="900" b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 dirty="0"/>
                        <a:t>17:00 – 17:30</a:t>
                      </a:r>
                      <a:endParaRPr sz="900" b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All</a:t>
                      </a:r>
                      <a:r>
                        <a:rPr lang="en-GB" sz="900" baseline="0" dirty="0"/>
                        <a:t> CEG Members</a:t>
                      </a:r>
                      <a:endParaRPr lang="en-GB" sz="900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52458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endParaRPr sz="9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/>
                        <a:buNone/>
                        <a:defRPr/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Close</a:t>
                      </a:r>
                      <a:endParaRPr sz="9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17:30</a:t>
                      </a:r>
                      <a:endParaRPr sz="9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3" name="Rectangle 37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4" name="Rectangle 39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5" name="Rectangle 41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6" name="Rectangle 43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7" name="Rectangle 81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297505" y="243531"/>
            <a:ext cx="6327581" cy="656061"/>
          </a:xfrm>
        </p:spPr>
        <p:txBody>
          <a:bodyPr/>
          <a:lstStyle/>
          <a:p>
            <a:r>
              <a:rPr lang="en-US" sz="1400" dirty="0"/>
              <a:t>Customer Engagement  Group</a:t>
            </a:r>
            <a:br>
              <a:rPr lang="en-US" sz="1400" dirty="0"/>
            </a:br>
            <a:r>
              <a:rPr lang="en-US" sz="1400" dirty="0">
                <a:solidFill>
                  <a:schemeClr val="bg2"/>
                </a:solidFill>
              </a:rPr>
              <a:t>Meeting 13 Agenda – 13</a:t>
            </a:r>
            <a:r>
              <a:rPr lang="en-US" sz="1400" baseline="30000" dirty="0">
                <a:solidFill>
                  <a:schemeClr val="bg2"/>
                </a:solidFill>
              </a:rPr>
              <a:t>th</a:t>
            </a:r>
            <a:r>
              <a:rPr lang="en-US" sz="1400" dirty="0">
                <a:solidFill>
                  <a:schemeClr val="bg2"/>
                </a:solidFill>
              </a:rPr>
              <a:t> June 2019 </a:t>
            </a:r>
            <a:br>
              <a:rPr lang="en-US" sz="1400" dirty="0">
                <a:solidFill>
                  <a:schemeClr val="bg2"/>
                </a:solidFill>
              </a:rPr>
            </a:br>
            <a:r>
              <a:rPr lang="en-US" sz="1400" dirty="0">
                <a:solidFill>
                  <a:schemeClr val="bg2"/>
                </a:solidFill>
              </a:rPr>
              <a:t>Location </a:t>
            </a:r>
            <a:r>
              <a:rPr lang="en-US" sz="1400" dirty="0">
                <a:solidFill>
                  <a:srgbClr val="FF0000"/>
                </a:solidFill>
              </a:rPr>
              <a:t>– </a:t>
            </a:r>
            <a:r>
              <a:rPr lang="en-US" sz="1400" dirty="0" err="1">
                <a:solidFill>
                  <a:srgbClr val="FF0000"/>
                </a:solidFill>
              </a:rPr>
              <a:t>Ashbrook</a:t>
            </a:r>
            <a:r>
              <a:rPr lang="en-US" sz="1400" dirty="0">
                <a:solidFill>
                  <a:srgbClr val="FF0000"/>
                </a:solidFill>
              </a:rPr>
              <a:t> Court, </a:t>
            </a:r>
            <a:r>
              <a:rPr lang="en-US" sz="1400" dirty="0" err="1">
                <a:solidFill>
                  <a:srgbClr val="FF0000"/>
                </a:solidFill>
              </a:rPr>
              <a:t>Prologis</a:t>
            </a:r>
            <a:r>
              <a:rPr lang="en-US" sz="1400" dirty="0">
                <a:solidFill>
                  <a:srgbClr val="FF0000"/>
                </a:solidFill>
              </a:rPr>
              <a:t> Park, Central Blvd, Coventry CV7 8PE 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1</a:t>
            </a:r>
            <a:endParaRPr/>
          </a:p>
        </p:txBody>
      </p:sp>
      <p:graphicFrame>
        <p:nvGraphicFramePr>
          <p:cNvPr id="6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07498"/>
              </p:ext>
            </p:extLst>
          </p:nvPr>
        </p:nvGraphicFramePr>
        <p:xfrm>
          <a:off x="199263" y="899592"/>
          <a:ext cx="6503473" cy="5329636"/>
        </p:xfrm>
        <a:graphic>
          <a:graphicData uri="http://schemas.openxmlformats.org/drawingml/2006/table">
            <a:tbl>
              <a:tblPr firstRow="1" bandRow="1">
                <a:tableStyleId>{744F47D4-72A6-5795-CBD7-CBE5A1EF6CF3}</a:tableStyleId>
              </a:tblPr>
              <a:tblGrid>
                <a:gridCol w="3252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465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14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36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565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22646"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en-GB" sz="900" dirty="0">
                        <a:latin typeface="+mj-lt"/>
                      </a:endParaRPr>
                    </a:p>
                  </a:txBody>
                  <a:tcPr marL="68580" marR="68580" marT="60960" marB="6096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GB" sz="900" dirty="0">
                          <a:latin typeface="+mj-lt"/>
                        </a:rPr>
                        <a:t>Content</a:t>
                      </a:r>
                      <a:endParaRPr sz="900" dirty="0"/>
                    </a:p>
                  </a:txBody>
                  <a:tcPr marL="68580" marR="68580" marT="60960" marB="6096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GB" sz="900" dirty="0">
                          <a:latin typeface="+mj-lt"/>
                        </a:rPr>
                        <a:t>Timing </a:t>
                      </a:r>
                      <a:endParaRPr sz="900" dirty="0"/>
                    </a:p>
                  </a:txBody>
                  <a:tcPr marL="68580" marR="68580" marT="60960" marB="6096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GB" sz="900" dirty="0">
                          <a:latin typeface="+mj-lt"/>
                        </a:rPr>
                        <a:t>Speaker</a:t>
                      </a:r>
                      <a:endParaRPr sz="900" dirty="0"/>
                    </a:p>
                  </a:txBody>
                  <a:tcPr marL="68580" marR="68580" marT="60960" marB="6096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GB" sz="900" dirty="0">
                          <a:latin typeface="+mj-lt"/>
                        </a:rPr>
                        <a:t>Delivery Method</a:t>
                      </a:r>
                      <a:endParaRPr sz="900" dirty="0"/>
                    </a:p>
                  </a:txBody>
                  <a:tcPr marL="68580" marR="68580" marT="60960" marB="6096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4485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r>
                        <a:rPr lang="en-GB" sz="900" dirty="0"/>
                        <a:t>1</a:t>
                      </a:r>
                      <a:endParaRPr sz="900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900" b="1" dirty="0"/>
                        <a:t>CEG reflections on Day 1 </a:t>
                      </a:r>
                      <a:r>
                        <a:rPr lang="en-US" sz="900" b="1" baseline="0" dirty="0"/>
                        <a:t> &amp; summary</a:t>
                      </a:r>
                      <a:endParaRPr lang="en-US" sz="900" b="0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 dirty="0"/>
                        <a:t>09:00 </a:t>
                      </a:r>
                      <a:r>
                        <a:rPr lang="en-GB" sz="900" b="1" dirty="0" smtClean="0"/>
                        <a:t>–</a:t>
                      </a:r>
                      <a:r>
                        <a:rPr lang="en-GB" sz="900" b="1" baseline="0" dirty="0" smtClean="0"/>
                        <a:t> 10:00</a:t>
                      </a:r>
                      <a:endParaRPr sz="900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GB" sz="900" dirty="0"/>
                        <a:t>Lead: Zoe McLeod</a:t>
                      </a:r>
                      <a:endParaRPr sz="900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900" dirty="0"/>
                        <a:t>Verbal</a:t>
                      </a:r>
                      <a:endParaRPr sz="900" dirty="0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r>
                        <a:rPr lang="en-GB" sz="900" dirty="0"/>
                        <a:t>2</a:t>
                      </a:r>
                      <a:endParaRPr sz="900" dirty="0"/>
                    </a:p>
                  </a:txBody>
                  <a:tcPr marL="68580" marR="68580" marT="60960" marB="6096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900" b="1" dirty="0"/>
                        <a:t>Private Session – Cost</a:t>
                      </a:r>
                      <a:r>
                        <a:rPr lang="en-US" sz="900" b="1" baseline="0" dirty="0"/>
                        <a:t> &amp; Efficiency</a:t>
                      </a:r>
                      <a:endParaRPr sz="900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 dirty="0" smtClean="0"/>
                        <a:t>10:00 </a:t>
                      </a:r>
                      <a:r>
                        <a:rPr lang="en-GB" sz="900" b="1" dirty="0"/>
                        <a:t>– </a:t>
                      </a:r>
                      <a:r>
                        <a:rPr lang="en-GB" sz="900" b="1" dirty="0" smtClean="0"/>
                        <a:t>10:30</a:t>
                      </a:r>
                      <a:endParaRPr sz="900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900" dirty="0"/>
                        <a:t>Lead: Helen</a:t>
                      </a:r>
                      <a:r>
                        <a:rPr lang="en-GB" sz="900" baseline="0" dirty="0"/>
                        <a:t> F +</a:t>
                      </a: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900" baseline="0" dirty="0"/>
                        <a:t>All CEG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sz="900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488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dirty="0"/>
                        <a:t>2</a:t>
                      </a:r>
                    </a:p>
                  </a:txBody>
                  <a:tcPr marL="68580" marR="68580" marT="60959" marB="60959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900" b="1" dirty="0"/>
                        <a:t> Cost</a:t>
                      </a:r>
                      <a:r>
                        <a:rPr lang="en-US" sz="900" b="1" baseline="0" dirty="0"/>
                        <a:t> &amp; Efficiency</a:t>
                      </a:r>
                      <a:endParaRPr lang="en-GB" sz="900" b="1" dirty="0"/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 b="1" dirty="0"/>
                        <a:t>  </a:t>
                      </a:r>
                      <a:r>
                        <a:rPr lang="en-GB" sz="900" b="1" dirty="0" smtClean="0"/>
                        <a:t>10:30</a:t>
                      </a:r>
                      <a:r>
                        <a:rPr lang="en-GB" sz="900" b="1" baseline="0" dirty="0" smtClean="0"/>
                        <a:t> </a:t>
                      </a:r>
                      <a:r>
                        <a:rPr lang="en-GB" sz="900" b="1" baseline="0" dirty="0"/>
                        <a:t>– </a:t>
                      </a:r>
                      <a:r>
                        <a:rPr lang="en-GB" sz="900" b="1" baseline="0" dirty="0" smtClean="0"/>
                        <a:t>12:00</a:t>
                      </a:r>
                      <a:endParaRPr lang="en-GB" sz="900" b="1" dirty="0"/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 dirty="0"/>
                        <a:t>Mark</a:t>
                      </a:r>
                      <a:r>
                        <a:rPr lang="en-GB" sz="900" baseline="0" dirty="0"/>
                        <a:t> </a:t>
                      </a:r>
                      <a:r>
                        <a:rPr lang="en-GB" sz="900" baseline="0" dirty="0" err="1"/>
                        <a:t>Belmega</a:t>
                      </a:r>
                      <a:r>
                        <a:rPr lang="en-GB" sz="900" baseline="0" dirty="0"/>
                        <a:t>, Dave Moon, Richard Court, Chris Rison</a:t>
                      </a:r>
                      <a:endParaRPr lang="en-GB" sz="900" dirty="0"/>
                    </a:p>
                  </a:txBody>
                  <a:tcPr marL="68580" marR="68580" marT="60959" marB="60959" anchor="ctr"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Pre-read</a:t>
                      </a:r>
                      <a:r>
                        <a:rPr lang="en-GB" sz="900" baseline="0" dirty="0"/>
                        <a:t> material</a:t>
                      </a:r>
                      <a:endParaRPr lang="en-GB" sz="900" dirty="0"/>
                    </a:p>
                    <a:p>
                      <a:pPr>
                        <a:defRPr/>
                      </a:pPr>
                      <a:endParaRPr lang="en-GB" sz="900" dirty="0"/>
                    </a:p>
                  </a:txBody>
                  <a:tcPr marL="68580" marR="68580" marT="60959" marB="60959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5546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endParaRPr lang="en-GB" sz="900" b="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Break </a:t>
                      </a:r>
                      <a:endParaRPr sz="9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 baseline="0" dirty="0" smtClean="0">
                          <a:solidFill>
                            <a:schemeClr val="bg1"/>
                          </a:solidFill>
                        </a:rPr>
                        <a:t>12:00 </a:t>
                      </a:r>
                      <a:r>
                        <a:rPr lang="en-GB" sz="900" b="1" baseline="0" dirty="0">
                          <a:solidFill>
                            <a:schemeClr val="bg1"/>
                          </a:solidFill>
                        </a:rPr>
                        <a:t>– </a:t>
                      </a:r>
                      <a:r>
                        <a:rPr lang="en-GB" sz="900" b="1" baseline="0" dirty="0" smtClean="0">
                          <a:solidFill>
                            <a:schemeClr val="bg1"/>
                          </a:solidFill>
                        </a:rPr>
                        <a:t>12:15</a:t>
                      </a:r>
                      <a:endParaRPr sz="9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r>
                        <a:rPr lang="en-GB" sz="900" dirty="0"/>
                        <a:t>3</a:t>
                      </a:r>
                      <a:endParaRPr sz="900" dirty="0"/>
                    </a:p>
                  </a:txBody>
                  <a:tcPr marL="68580" marR="68580" marT="60960" marB="609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/>
                        <a:buNone/>
                        <a:defRPr/>
                      </a:pPr>
                      <a:r>
                        <a:rPr lang="en-GB" sz="900" b="1" dirty="0"/>
                        <a:t>Private</a:t>
                      </a:r>
                      <a:r>
                        <a:rPr lang="en-GB" sz="900" b="1" baseline="0" dirty="0"/>
                        <a:t> session – </a:t>
                      </a:r>
                    </a:p>
                    <a:p>
                      <a:pPr marL="0" lvl="0" indent="0">
                        <a:buFont typeface="Arial"/>
                        <a:buNone/>
                        <a:defRPr/>
                      </a:pPr>
                      <a:r>
                        <a:rPr lang="en-GB" sz="900" b="1" baseline="0" dirty="0"/>
                        <a:t>Building &amp; Learning From The Past</a:t>
                      </a:r>
                      <a:endParaRPr sz="900" b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 dirty="0" smtClean="0"/>
                        <a:t>12:15</a:t>
                      </a:r>
                      <a:r>
                        <a:rPr lang="en-GB" sz="900" b="1" baseline="0" dirty="0" smtClean="0"/>
                        <a:t> </a:t>
                      </a:r>
                      <a:r>
                        <a:rPr lang="en-GB" sz="900" b="1" baseline="0" dirty="0"/>
                        <a:t>– </a:t>
                      </a:r>
                      <a:r>
                        <a:rPr lang="en-GB" sz="900" b="1" baseline="0" dirty="0" smtClean="0"/>
                        <a:t>12:45</a:t>
                      </a:r>
                      <a:endParaRPr sz="900" b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 dirty="0"/>
                        <a:t>Lead</a:t>
                      </a:r>
                      <a:r>
                        <a:rPr lang="en-GB" sz="900" baseline="0" dirty="0"/>
                        <a:t>: Ian R</a:t>
                      </a:r>
                    </a:p>
                    <a:p>
                      <a:pPr>
                        <a:defRPr/>
                      </a:pPr>
                      <a:r>
                        <a:rPr lang="en-GB" sz="900" baseline="0" dirty="0"/>
                        <a:t>Simon G, Leslie S, Zoe </a:t>
                      </a:r>
                      <a:r>
                        <a:rPr lang="en-GB" sz="900" baseline="0" dirty="0" err="1"/>
                        <a:t>Mc</a:t>
                      </a:r>
                      <a:r>
                        <a:rPr lang="en-GB" sz="900" baseline="0" dirty="0"/>
                        <a:t>, Mike F, Victoria P, Alison W</a:t>
                      </a:r>
                      <a:endParaRPr sz="900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GB" sz="900" dirty="0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5887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r>
                        <a:rPr lang="en-GB" sz="900" dirty="0"/>
                        <a:t>3</a:t>
                      </a:r>
                      <a:endParaRPr sz="900" dirty="0"/>
                    </a:p>
                  </a:txBody>
                  <a:tcPr marL="68580" marR="68580" marT="60960" marB="6096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/>
                        <a:buNone/>
                        <a:defRPr/>
                      </a:pPr>
                      <a:r>
                        <a:rPr lang="en-GB" sz="900" b="1" dirty="0"/>
                        <a:t>Private session - </a:t>
                      </a:r>
                    </a:p>
                    <a:p>
                      <a:pPr marL="0" lvl="0" indent="0">
                        <a:buFont typeface="Arial"/>
                        <a:buNone/>
                        <a:defRPr/>
                      </a:pPr>
                      <a:r>
                        <a:rPr lang="en-GB" sz="900" b="1" dirty="0"/>
                        <a:t>Assurance</a:t>
                      </a:r>
                      <a:r>
                        <a:rPr lang="en-GB" sz="900" b="1" baseline="0" dirty="0"/>
                        <a:t> &amp; Deliverability</a:t>
                      </a:r>
                      <a:endParaRPr sz="900" b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 dirty="0" smtClean="0"/>
                        <a:t>12:15</a:t>
                      </a:r>
                      <a:r>
                        <a:rPr lang="en-GB" sz="900" b="1" baseline="0" dirty="0" smtClean="0"/>
                        <a:t> </a:t>
                      </a:r>
                      <a:r>
                        <a:rPr lang="en-GB" sz="900" b="1" baseline="0" dirty="0"/>
                        <a:t>– </a:t>
                      </a:r>
                      <a:r>
                        <a:rPr lang="en-GB" sz="900" b="1" baseline="0" dirty="0" smtClean="0"/>
                        <a:t>12:45</a:t>
                      </a:r>
                      <a:endParaRPr sz="900" b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 dirty="0"/>
                        <a:t>Lead: </a:t>
                      </a:r>
                      <a:r>
                        <a:rPr lang="en-GB" sz="900" dirty="0" err="1"/>
                        <a:t>Rish</a:t>
                      </a:r>
                      <a:r>
                        <a:rPr lang="en-GB" sz="900" baseline="0" dirty="0"/>
                        <a:t> C, </a:t>
                      </a:r>
                    </a:p>
                    <a:p>
                      <a:pPr>
                        <a:defRPr/>
                      </a:pPr>
                      <a:r>
                        <a:rPr lang="en-GB" sz="900" baseline="0" dirty="0"/>
                        <a:t>Helen F, Kerry M, Janet W, Martin S, Tony D</a:t>
                      </a:r>
                      <a:endParaRPr sz="900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GB" sz="900" dirty="0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9648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r>
                        <a:rPr lang="en-GB" sz="900" dirty="0"/>
                        <a:t>4</a:t>
                      </a:r>
                      <a:endParaRPr sz="900" dirty="0"/>
                    </a:p>
                  </a:txBody>
                  <a:tcPr marL="68580" marR="68580" marT="60960" marB="6096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b="1" baseline="0" dirty="0"/>
                        <a:t>Building &amp; Learning From The Past</a:t>
                      </a:r>
                      <a:endParaRPr lang="en-US" sz="900" b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 baseline="0" dirty="0" smtClean="0"/>
                        <a:t>12:45 </a:t>
                      </a:r>
                      <a:r>
                        <a:rPr lang="en-GB" sz="900" b="1" baseline="0" dirty="0"/>
                        <a:t>– </a:t>
                      </a:r>
                      <a:r>
                        <a:rPr lang="en-GB" sz="900" b="1" baseline="0" dirty="0" smtClean="0"/>
                        <a:t>13:45</a:t>
                      </a:r>
                      <a:endParaRPr sz="900" b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Richard</a:t>
                      </a:r>
                      <a:r>
                        <a:rPr lang="en-GB" sz="900" baseline="0" dirty="0" smtClean="0"/>
                        <a:t> Court</a:t>
                      </a:r>
                      <a:r>
                        <a:rPr lang="en-GB" sz="900" dirty="0" smtClean="0"/>
                        <a:t>,</a:t>
                      </a:r>
                      <a:r>
                        <a:rPr lang="en-GB" sz="900" baseline="0" dirty="0" smtClean="0"/>
                        <a:t> </a:t>
                      </a:r>
                      <a:r>
                        <a:rPr lang="en-GB" sz="900" baseline="0" dirty="0"/>
                        <a:t>Dave Moon</a:t>
                      </a:r>
                      <a:endParaRPr sz="900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Pre-read</a:t>
                      </a:r>
                      <a:r>
                        <a:rPr lang="en-GB" sz="900" baseline="0" dirty="0"/>
                        <a:t> material</a:t>
                      </a:r>
                      <a:endParaRPr lang="en-GB" sz="900" dirty="0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0304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r>
                        <a:rPr lang="en-GB" sz="900" dirty="0"/>
                        <a:t>4</a:t>
                      </a:r>
                      <a:endParaRPr sz="900" dirty="0"/>
                    </a:p>
                  </a:txBody>
                  <a:tcPr marL="68580" marR="68580" marT="60960" marB="6096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900" b="1" dirty="0"/>
                        <a:t>Assurance</a:t>
                      </a:r>
                      <a:r>
                        <a:rPr lang="en-GB" sz="900" b="1" baseline="0" dirty="0"/>
                        <a:t> &amp; Deliverability</a:t>
                      </a:r>
                      <a:endParaRPr lang="en-GB" sz="900" b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 baseline="0" dirty="0" smtClean="0"/>
                        <a:t>12:45 – 13:45</a:t>
                      </a:r>
                      <a:endParaRPr lang="en-GB" sz="900" b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900" baseline="0" dirty="0"/>
                        <a:t>Chris Rison, </a:t>
                      </a:r>
                      <a:r>
                        <a:rPr lang="en-GB" sz="900" baseline="0" dirty="0" smtClean="0"/>
                        <a:t>Mark </a:t>
                      </a:r>
                      <a:r>
                        <a:rPr lang="en-GB" sz="900" baseline="0" dirty="0" err="1" smtClean="0"/>
                        <a:t>Belmega</a:t>
                      </a:r>
                      <a:endParaRPr sz="900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Pre-read</a:t>
                      </a:r>
                      <a:r>
                        <a:rPr lang="en-GB" sz="900" baseline="0" dirty="0"/>
                        <a:t> material</a:t>
                      </a:r>
                      <a:endParaRPr lang="en-GB" sz="900" dirty="0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0304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endParaRPr sz="9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Lunch</a:t>
                      </a:r>
                    </a:p>
                  </a:txBody>
                  <a:tcPr marL="68580" marR="68580" marT="60960" marB="60960" anchor="ctr"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 smtClean="0">
                          <a:solidFill>
                            <a:schemeClr val="bg1"/>
                          </a:solidFill>
                        </a:rPr>
                        <a:t>13:45 </a:t>
                      </a:r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– </a:t>
                      </a:r>
                      <a:r>
                        <a:rPr lang="en-GB" sz="900" b="1" dirty="0" smtClean="0">
                          <a:solidFill>
                            <a:schemeClr val="bg1"/>
                          </a:solidFill>
                        </a:rPr>
                        <a:t>14:15</a:t>
                      </a:r>
                      <a:endParaRPr lang="en-GB" sz="9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/>
                    </a:p>
                  </a:txBody>
                  <a:tcPr marL="68580" marR="68580" marT="60960" marB="60960"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0304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r>
                        <a:rPr lang="en-GB" sz="900" dirty="0"/>
                        <a:t>5</a:t>
                      </a:r>
                      <a:endParaRPr sz="900" dirty="0"/>
                    </a:p>
                  </a:txBody>
                  <a:tcPr marL="68580" marR="68580" marT="60960" marB="6096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900" b="1" dirty="0"/>
                        <a:t>CEG private</a:t>
                      </a:r>
                      <a:r>
                        <a:rPr lang="en-GB" sz="900" b="1" baseline="0" dirty="0"/>
                        <a:t> session</a:t>
                      </a:r>
                      <a:endParaRPr lang="en-GB" sz="900" b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 smtClean="0"/>
                        <a:t>14:15 </a:t>
                      </a:r>
                      <a:r>
                        <a:rPr lang="en-GB" sz="900" b="1" dirty="0"/>
                        <a:t>– </a:t>
                      </a:r>
                      <a:r>
                        <a:rPr lang="en-GB" sz="900" b="1" dirty="0" smtClean="0"/>
                        <a:t>14:45</a:t>
                      </a:r>
                      <a:endParaRPr lang="en-GB" sz="900" b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All</a:t>
                      </a:r>
                      <a:r>
                        <a:rPr lang="en-GB" sz="900" baseline="0" dirty="0"/>
                        <a:t> CEG Members</a:t>
                      </a:r>
                      <a:endParaRPr lang="en-GB" sz="900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xmlns="" val="439498037"/>
                  </a:ext>
                </a:extLst>
              </a:tr>
              <a:tr h="330304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r>
                        <a:rPr lang="en-GB" sz="900" dirty="0"/>
                        <a:t>5</a:t>
                      </a:r>
                      <a:endParaRPr sz="900" dirty="0"/>
                    </a:p>
                  </a:txBody>
                  <a:tcPr marL="68580" marR="68580" marT="60960" marB="6096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900" b="1" dirty="0"/>
                        <a:t>CEG reflections on Day 2</a:t>
                      </a:r>
                      <a:r>
                        <a:rPr lang="en-US" sz="900" b="1" baseline="0" dirty="0"/>
                        <a:t> &amp; summary</a:t>
                      </a:r>
                      <a:endParaRPr lang="en-US" sz="900" b="0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 smtClean="0"/>
                        <a:t>14:45 </a:t>
                      </a:r>
                      <a:r>
                        <a:rPr lang="en-GB" sz="900" b="1" dirty="0"/>
                        <a:t>– </a:t>
                      </a:r>
                      <a:r>
                        <a:rPr lang="en-GB" sz="900" b="1" dirty="0" smtClean="0"/>
                        <a:t>16:00</a:t>
                      </a:r>
                      <a:endParaRPr lang="en-GB" sz="900" b="1" dirty="0"/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All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Verba</a:t>
                      </a:r>
                      <a:r>
                        <a:rPr lang="en-GB" sz="900" baseline="0" dirty="0"/>
                        <a:t>l</a:t>
                      </a:r>
                      <a:endParaRPr lang="en-GB" sz="900" dirty="0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8952"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  <a:defRPr/>
                      </a:pPr>
                      <a:endParaRPr sz="9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/>
                        <a:buNone/>
                        <a:defRPr/>
                      </a:pPr>
                      <a:r>
                        <a:rPr lang="en-GB" sz="900" b="1" dirty="0">
                          <a:solidFill>
                            <a:schemeClr val="bg1"/>
                          </a:solidFill>
                        </a:rPr>
                        <a:t>Close</a:t>
                      </a:r>
                      <a:endParaRPr sz="9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900" b="1" dirty="0" smtClean="0">
                          <a:solidFill>
                            <a:schemeClr val="bg1"/>
                          </a:solidFill>
                        </a:rPr>
                        <a:t>16:00</a:t>
                      </a:r>
                      <a:endParaRPr sz="9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60960" marB="6096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defRPr/>
                      </a:pPr>
                      <a:endParaRPr sz="900" dirty="0"/>
                    </a:p>
                  </a:txBody>
                  <a:tcPr marL="68580" marR="68580" marT="60960" marB="60960"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/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3" name="Rectangle 37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4" name="Rectangle 39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5" name="Rectangle 41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6" name="Rectangle 43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7" name="Rectangle 81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736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</p:sld>
</file>

<file path=ppt/theme/theme1.xml><?xml version="1.0" encoding="utf-8"?>
<a:theme xmlns:a="http://schemas.openxmlformats.org/drawingml/2006/main" name="Cadent">
  <a:themeElements>
    <a:clrScheme name="Cadent">
      <a:dk1>
        <a:sysClr val="windowText" lastClr="000000"/>
      </a:dk1>
      <a:lt1>
        <a:sysClr val="window" lastClr="FFFFFF"/>
      </a:lt1>
      <a:dk2>
        <a:srgbClr val="373A36"/>
      </a:dk2>
      <a:lt2>
        <a:srgbClr val="FA4616"/>
      </a:lt2>
      <a:accent1>
        <a:srgbClr val="00426A"/>
      </a:accent1>
      <a:accent2>
        <a:srgbClr val="69B3E7"/>
      </a:accent2>
      <a:accent3>
        <a:srgbClr val="004C45"/>
      </a:accent3>
      <a:accent4>
        <a:srgbClr val="A0DAB3"/>
      </a:accent4>
      <a:accent5>
        <a:srgbClr val="41273B"/>
      </a:accent5>
      <a:accent6>
        <a:srgbClr val="FDDA24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prstGeom prst="rect">
          <a:avLst/>
        </a:prstGeom>
        <a:solidFill>
          <a:schemeClr val="bg2"/>
        </a:solidFill>
        <a:ln>
          <a:noFill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3004</TotalTime>
  <Words>505</Words>
  <Application>Microsoft Office PowerPoint</Application>
  <PresentationFormat>On-screen Show (4:3)</PresentationFormat>
  <Paragraphs>153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Cadent</vt:lpstr>
      <vt:lpstr>Customer Engagement  Group Meeting 13 Agenda – 12th June 2019  Location – Ashbrook Court, Prologis Park, Central Blvd, Coventry CV7 8PE </vt:lpstr>
      <vt:lpstr>Customer Engagement  Group Meeting 13 Agenda – 13th June 2019  Location – Ashbrook Court, Prologis Park, Central Blvd, Coventry CV7 8PE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Engagement  Group Meeting 11 Agenda 10th April 2019  Location - Room 0.22, Ashbrook Court, Coventry</dc:title>
  <dc:creator>Simon Hames</dc:creator>
  <cp:lastModifiedBy>Admin</cp:lastModifiedBy>
  <cp:revision>38</cp:revision>
  <cp:lastPrinted>2019-04-29T08:25:41Z</cp:lastPrinted>
  <dcterms:modified xsi:type="dcterms:W3CDTF">2019-06-10T14:16:23Z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a28ff59-1dd3-406f-be87-f82473b549be_Enabled">
    <vt:lpwstr>True</vt:lpwstr>
  </property>
  <property fmtid="{D5CDD505-2E9C-101B-9397-08002B2CF9AE}" pid="3" name="MSIP_Label_7a28ff59-1dd3-406f-be87-f82473b549be_SiteId">
    <vt:lpwstr>de0d74aa-9914-4bb9-9235-fbefe83b1769</vt:lpwstr>
  </property>
  <property fmtid="{D5CDD505-2E9C-101B-9397-08002B2CF9AE}" pid="4" name="MSIP_Label_7a28ff59-1dd3-406f-be87-f82473b549be_Ref">
    <vt:lpwstr>https://api.informationprotection.azure.com/api/de0d74aa-9914-4bb9-9235-fbefe83b1769</vt:lpwstr>
  </property>
  <property fmtid="{D5CDD505-2E9C-101B-9397-08002B2CF9AE}" pid="5" name="MSIP_Label_7a28ff59-1dd3-406f-be87-f82473b549be_Owner">
    <vt:lpwstr>Simon.Hames@cadentgas.com</vt:lpwstr>
  </property>
  <property fmtid="{D5CDD505-2E9C-101B-9397-08002B2CF9AE}" pid="6" name="MSIP_Label_7a28ff59-1dd3-406f-be87-f82473b549be_SetDate">
    <vt:lpwstr>2019-04-23T11:45:53.5740755+01:00</vt:lpwstr>
  </property>
  <property fmtid="{D5CDD505-2E9C-101B-9397-08002B2CF9AE}" pid="7" name="MSIP_Label_7a28ff59-1dd3-406f-be87-f82473b549be_Name">
    <vt:lpwstr>Cadent - Official</vt:lpwstr>
  </property>
  <property fmtid="{D5CDD505-2E9C-101B-9397-08002B2CF9AE}" pid="8" name="MSIP_Label_7a28ff59-1dd3-406f-be87-f82473b549be_Application">
    <vt:lpwstr>Microsoft Azure Information Protection</vt:lpwstr>
  </property>
  <property fmtid="{D5CDD505-2E9C-101B-9397-08002B2CF9AE}" pid="9" name="MSIP_Label_7a28ff59-1dd3-406f-be87-f82473b549be_Extended_MSFT_Method">
    <vt:lpwstr>Automatic</vt:lpwstr>
  </property>
  <property fmtid="{D5CDD505-2E9C-101B-9397-08002B2CF9AE}" pid="10" name="Sensitivity">
    <vt:lpwstr>Cadent - Official</vt:lpwstr>
  </property>
</Properties>
</file>