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96" r:id="rId3"/>
    <p:sldId id="277" r:id="rId4"/>
    <p:sldId id="273" r:id="rId5"/>
    <p:sldId id="267" r:id="rId6"/>
    <p:sldId id="278" r:id="rId7"/>
    <p:sldId id="283" r:id="rId8"/>
    <p:sldId id="269" r:id="rId9"/>
    <p:sldId id="284" r:id="rId10"/>
    <p:sldId id="293" r:id="rId11"/>
    <p:sldId id="270" r:id="rId12"/>
    <p:sldId id="271" r:id="rId13"/>
    <p:sldId id="274" r:id="rId14"/>
    <p:sldId id="301" r:id="rId15"/>
    <p:sldId id="302" r:id="rId16"/>
    <p:sldId id="287" r:id="rId17"/>
    <p:sldId id="288" r:id="rId18"/>
    <p:sldId id="280" r:id="rId19"/>
    <p:sldId id="295" r:id="rId20"/>
    <p:sldId id="297" r:id="rId21"/>
    <p:sldId id="300" r:id="rId22"/>
    <p:sldId id="263" r:id="rId23"/>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575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AD40FE-7201-4FA9-A4C1-E6DB91852B29}" v="10" dt="2026-03-30T14:37:34.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315" autoAdjust="0"/>
  </p:normalViewPr>
  <p:slideViewPr>
    <p:cSldViewPr snapToGrid="0">
      <p:cViewPr varScale="1">
        <p:scale>
          <a:sx n="83" d="100"/>
          <a:sy n="83" d="100"/>
        </p:scale>
        <p:origin x="111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Kirk" userId="77771512-faa0-4292-a433-9b04ad63f566" providerId="ADAL" clId="{6A685548-E7BC-4213-93DB-7FAAF19FF71E}"/>
    <pc:docChg chg="undo redo custSel addSld delSld modSld sldOrd">
      <pc:chgData name="James Kirk" userId="77771512-faa0-4292-a433-9b04ad63f566" providerId="ADAL" clId="{6A685548-E7BC-4213-93DB-7FAAF19FF71E}" dt="2026-03-31T12:50:24.883" v="12183" actId="20577"/>
      <pc:docMkLst>
        <pc:docMk/>
      </pc:docMkLst>
      <pc:sldChg chg="addSp delSp modSp mod ord">
        <pc:chgData name="James Kirk" userId="77771512-faa0-4292-a433-9b04ad63f566" providerId="ADAL" clId="{6A685548-E7BC-4213-93DB-7FAAF19FF71E}" dt="2026-03-30T14:54:35.278" v="12005" actId="20577"/>
        <pc:sldMkLst>
          <pc:docMk/>
          <pc:sldMk cId="3082914288" sldId="263"/>
        </pc:sldMkLst>
        <pc:spChg chg="mod">
          <ac:chgData name="James Kirk" userId="77771512-faa0-4292-a433-9b04ad63f566" providerId="ADAL" clId="{6A685548-E7BC-4213-93DB-7FAAF19FF71E}" dt="2026-03-25T14:08:25.467" v="10786" actId="14100"/>
          <ac:spMkLst>
            <pc:docMk/>
            <pc:sldMk cId="3082914288" sldId="263"/>
            <ac:spMk id="2" creationId="{85F9FC4B-4B96-7C9F-8DF6-1DE2F5F6CFAB}"/>
          </ac:spMkLst>
        </pc:spChg>
        <pc:spChg chg="add mod">
          <ac:chgData name="James Kirk" userId="77771512-faa0-4292-a433-9b04ad63f566" providerId="ADAL" clId="{6A685548-E7BC-4213-93DB-7FAAF19FF71E}" dt="2026-03-30T14:54:35.278" v="12005" actId="20577"/>
          <ac:spMkLst>
            <pc:docMk/>
            <pc:sldMk cId="3082914288" sldId="263"/>
            <ac:spMk id="9" creationId="{8327484E-0B64-0ACD-32AD-61CF4DE81FD3}"/>
          </ac:spMkLst>
        </pc:spChg>
        <pc:spChg chg="add mod">
          <ac:chgData name="James Kirk" userId="77771512-faa0-4292-a433-9b04ad63f566" providerId="ADAL" clId="{6A685548-E7BC-4213-93DB-7FAAF19FF71E}" dt="2026-03-30T14:54:20.447" v="12001" actId="1076"/>
          <ac:spMkLst>
            <pc:docMk/>
            <pc:sldMk cId="3082914288" sldId="263"/>
            <ac:spMk id="11" creationId="{D8AF842D-6B5A-51F7-FF35-6DB1C506EC6C}"/>
          </ac:spMkLst>
        </pc:spChg>
        <pc:spChg chg="add mod">
          <ac:chgData name="James Kirk" userId="77771512-faa0-4292-a433-9b04ad63f566" providerId="ADAL" clId="{6A685548-E7BC-4213-93DB-7FAAF19FF71E}" dt="2026-03-30T14:54:23.089" v="12002" actId="1076"/>
          <ac:spMkLst>
            <pc:docMk/>
            <pc:sldMk cId="3082914288" sldId="263"/>
            <ac:spMk id="13" creationId="{5A7CF772-2BA5-1461-E992-73032B5319EE}"/>
          </ac:spMkLst>
        </pc:spChg>
        <pc:picChg chg="add mod">
          <ac:chgData name="James Kirk" userId="77771512-faa0-4292-a433-9b04ad63f566" providerId="ADAL" clId="{6A685548-E7BC-4213-93DB-7FAAF19FF71E}" dt="2026-03-30T14:53:05.143" v="11986" actId="14100"/>
          <ac:picMkLst>
            <pc:docMk/>
            <pc:sldMk cId="3082914288" sldId="263"/>
            <ac:picMk id="14" creationId="{6AF0C445-47A0-8EF6-6D71-A800561E033F}"/>
          </ac:picMkLst>
        </pc:picChg>
        <pc:picChg chg="mod topLvl">
          <ac:chgData name="James Kirk" userId="77771512-faa0-4292-a433-9b04ad63f566" providerId="ADAL" clId="{6A685548-E7BC-4213-93DB-7FAAF19FF71E}" dt="2026-03-30T14:54:10.409" v="11998" actId="14100"/>
          <ac:picMkLst>
            <pc:docMk/>
            <pc:sldMk cId="3082914288" sldId="263"/>
            <ac:picMk id="16" creationId="{335BF9A9-8C14-E7BF-5ED0-FA1F232B1D16}"/>
          </ac:picMkLst>
        </pc:picChg>
        <pc:picChg chg="del mod topLvl">
          <ac:chgData name="James Kirk" userId="77771512-faa0-4292-a433-9b04ad63f566" providerId="ADAL" clId="{6A685548-E7BC-4213-93DB-7FAAF19FF71E}" dt="2026-03-30T14:53:36.388" v="11990" actId="478"/>
          <ac:picMkLst>
            <pc:docMk/>
            <pc:sldMk cId="3082914288" sldId="263"/>
            <ac:picMk id="19" creationId="{6A85812A-D360-44DF-7C6F-663290CF5DBB}"/>
          </ac:picMkLst>
        </pc:picChg>
        <pc:picChg chg="add mod">
          <ac:chgData name="James Kirk" userId="77771512-faa0-4292-a433-9b04ad63f566" providerId="ADAL" clId="{6A685548-E7BC-4213-93DB-7FAAF19FF71E}" dt="2026-03-30T14:54:16.245" v="12000" actId="1076"/>
          <ac:picMkLst>
            <pc:docMk/>
            <pc:sldMk cId="3082914288" sldId="263"/>
            <ac:picMk id="22" creationId="{4CD3723D-A672-792E-DD2E-367EBE7785BC}"/>
          </ac:picMkLst>
        </pc:picChg>
      </pc:sldChg>
      <pc:sldChg chg="addSp delSp modSp mod delAnim modAnim">
        <pc:chgData name="James Kirk" userId="77771512-faa0-4292-a433-9b04ad63f566" providerId="ADAL" clId="{6A685548-E7BC-4213-93DB-7FAAF19FF71E}" dt="2026-03-31T07:44:06.132" v="12047" actId="27636"/>
        <pc:sldMkLst>
          <pc:docMk/>
          <pc:sldMk cId="2788058884" sldId="267"/>
        </pc:sldMkLst>
        <pc:spChg chg="mod">
          <ac:chgData name="James Kirk" userId="77771512-faa0-4292-a433-9b04ad63f566" providerId="ADAL" clId="{6A685548-E7BC-4213-93DB-7FAAF19FF71E}" dt="2026-03-31T07:44:06.132" v="12047" actId="27636"/>
          <ac:spMkLst>
            <pc:docMk/>
            <pc:sldMk cId="2788058884" sldId="267"/>
            <ac:spMk id="5" creationId="{25938541-3293-6C46-8F90-E8166D511400}"/>
          </ac:spMkLst>
        </pc:spChg>
        <pc:spChg chg="add mod">
          <ac:chgData name="James Kirk" userId="77771512-faa0-4292-a433-9b04ad63f566" providerId="ADAL" clId="{6A685548-E7BC-4213-93DB-7FAAF19FF71E}" dt="2026-03-31T07:43:47.988" v="12041" actId="14100"/>
          <ac:spMkLst>
            <pc:docMk/>
            <pc:sldMk cId="2788058884" sldId="267"/>
            <ac:spMk id="9" creationId="{48C6C057-3310-FD5F-41AE-578EBD7F5AFF}"/>
          </ac:spMkLst>
        </pc:spChg>
        <pc:spChg chg="mod">
          <ac:chgData name="James Kirk" userId="77771512-faa0-4292-a433-9b04ad63f566" providerId="ADAL" clId="{6A685548-E7BC-4213-93DB-7FAAF19FF71E}" dt="2026-03-25T13:58:00.151" v="10706"/>
          <ac:spMkLst>
            <pc:docMk/>
            <pc:sldMk cId="2788058884" sldId="267"/>
            <ac:spMk id="13" creationId="{A3ABE2BB-82C0-5E21-840E-613148CE1772}"/>
          </ac:spMkLst>
        </pc:spChg>
        <pc:grpChg chg="add mod">
          <ac:chgData name="James Kirk" userId="77771512-faa0-4292-a433-9b04ad63f566" providerId="ADAL" clId="{6A685548-E7BC-4213-93DB-7FAAF19FF71E}" dt="2026-03-31T07:43:41.059" v="12039" actId="1076"/>
          <ac:grpSpMkLst>
            <pc:docMk/>
            <pc:sldMk cId="2788058884" sldId="267"/>
            <ac:grpSpMk id="11" creationId="{33ED5B56-5ADE-36F2-500B-7D70FA8FC74F}"/>
          </ac:grpSpMkLst>
        </pc:grpChg>
        <pc:picChg chg="mod">
          <ac:chgData name="James Kirk" userId="77771512-faa0-4292-a433-9b04ad63f566" providerId="ADAL" clId="{6A685548-E7BC-4213-93DB-7FAAF19FF71E}" dt="2026-03-31T07:43:51.271" v="12042" actId="1076"/>
          <ac:picMkLst>
            <pc:docMk/>
            <pc:sldMk cId="2788058884" sldId="267"/>
            <ac:picMk id="3" creationId="{856AEE6A-4492-4ED9-2543-163F988C42E0}"/>
          </ac:picMkLst>
        </pc:picChg>
        <pc:picChg chg="mod">
          <ac:chgData name="James Kirk" userId="77771512-faa0-4292-a433-9b04ad63f566" providerId="ADAL" clId="{6A685548-E7BC-4213-93DB-7FAAF19FF71E}" dt="2026-03-25T13:58:00.151" v="10706"/>
          <ac:picMkLst>
            <pc:docMk/>
            <pc:sldMk cId="2788058884" sldId="267"/>
            <ac:picMk id="12" creationId="{A61D3F29-97CD-4856-E149-1149BECC9E01}"/>
          </ac:picMkLst>
        </pc:picChg>
      </pc:sldChg>
      <pc:sldChg chg="addSp modSp mod">
        <pc:chgData name="James Kirk" userId="77771512-faa0-4292-a433-9b04ad63f566" providerId="ADAL" clId="{6A685548-E7BC-4213-93DB-7FAAF19FF71E}" dt="2026-03-30T13:25:49.328" v="11707" actId="14100"/>
        <pc:sldMkLst>
          <pc:docMk/>
          <pc:sldMk cId="1482871739" sldId="270"/>
        </pc:sldMkLst>
        <pc:spChg chg="mod">
          <ac:chgData name="James Kirk" userId="77771512-faa0-4292-a433-9b04ad63f566" providerId="ADAL" clId="{6A685548-E7BC-4213-93DB-7FAAF19FF71E}" dt="2026-03-25T14:02:05.625" v="10733" actId="1076"/>
          <ac:spMkLst>
            <pc:docMk/>
            <pc:sldMk cId="1482871739" sldId="270"/>
            <ac:spMk id="2" creationId="{7949CBF2-5971-EAA8-F5C9-1BEE6CADDBD9}"/>
          </ac:spMkLst>
        </pc:spChg>
        <pc:spChg chg="mod">
          <ac:chgData name="James Kirk" userId="77771512-faa0-4292-a433-9b04ad63f566" providerId="ADAL" clId="{6A685548-E7BC-4213-93DB-7FAAF19FF71E}" dt="2026-03-25T14:02:28.364" v="10742" actId="14100"/>
          <ac:spMkLst>
            <pc:docMk/>
            <pc:sldMk cId="1482871739" sldId="270"/>
            <ac:spMk id="4" creationId="{B34E6212-C3E2-1738-FED3-1CEFED1E2E65}"/>
          </ac:spMkLst>
        </pc:spChg>
        <pc:spChg chg="mod">
          <ac:chgData name="James Kirk" userId="77771512-faa0-4292-a433-9b04ad63f566" providerId="ADAL" clId="{6A685548-E7BC-4213-93DB-7FAAF19FF71E}" dt="2026-03-30T13:25:42.149" v="11706" actId="1076"/>
          <ac:spMkLst>
            <pc:docMk/>
            <pc:sldMk cId="1482871739" sldId="270"/>
            <ac:spMk id="5" creationId="{840257B5-4036-1A06-B59D-F1BA512DA83B}"/>
          </ac:spMkLst>
        </pc:spChg>
        <pc:spChg chg="mod">
          <ac:chgData name="James Kirk" userId="77771512-faa0-4292-a433-9b04ad63f566" providerId="ADAL" clId="{6A685548-E7BC-4213-93DB-7FAAF19FF71E}" dt="2026-03-25T14:02:48.696" v="10749" actId="14100"/>
          <ac:spMkLst>
            <pc:docMk/>
            <pc:sldMk cId="1482871739" sldId="270"/>
            <ac:spMk id="6" creationId="{B774FEA1-62C9-8656-E5FA-7D317511C0BF}"/>
          </ac:spMkLst>
        </pc:spChg>
        <pc:picChg chg="mod">
          <ac:chgData name="James Kirk" userId="77771512-faa0-4292-a433-9b04ad63f566" providerId="ADAL" clId="{6A685548-E7BC-4213-93DB-7FAAF19FF71E}" dt="2026-03-25T14:02:41.332" v="10747" actId="14100"/>
          <ac:picMkLst>
            <pc:docMk/>
            <pc:sldMk cId="1482871739" sldId="270"/>
            <ac:picMk id="7" creationId="{AC703CFD-751C-D441-ADB8-A40A0F98886A}"/>
          </ac:picMkLst>
        </pc:picChg>
        <pc:picChg chg="mod">
          <ac:chgData name="James Kirk" userId="77771512-faa0-4292-a433-9b04ad63f566" providerId="ADAL" clId="{6A685548-E7BC-4213-93DB-7FAAF19FF71E}" dt="2026-03-30T13:25:49.328" v="11707" actId="14100"/>
          <ac:picMkLst>
            <pc:docMk/>
            <pc:sldMk cId="1482871739" sldId="270"/>
            <ac:picMk id="8" creationId="{F7F3D159-4E38-57C1-4E9C-43618B7C5265}"/>
          </ac:picMkLst>
        </pc:picChg>
      </pc:sldChg>
      <pc:sldChg chg="addSp delSp modSp add mod modAnim">
        <pc:chgData name="James Kirk" userId="77771512-faa0-4292-a433-9b04ad63f566" providerId="ADAL" clId="{6A685548-E7BC-4213-93DB-7FAAF19FF71E}" dt="2026-03-31T12:50:24.883" v="12183" actId="20577"/>
        <pc:sldMkLst>
          <pc:docMk/>
          <pc:sldMk cId="2005004372" sldId="273"/>
        </pc:sldMkLst>
        <pc:spChg chg="add mod">
          <ac:chgData name="James Kirk" userId="77771512-faa0-4292-a433-9b04ad63f566" providerId="ADAL" clId="{6A685548-E7BC-4213-93DB-7FAAF19FF71E}" dt="2026-03-30T13:23:08.421" v="11691" actId="14100"/>
          <ac:spMkLst>
            <pc:docMk/>
            <pc:sldMk cId="2005004372" sldId="273"/>
            <ac:spMk id="4" creationId="{6B62EDEC-9CA7-1431-3B20-9A8DE14079D1}"/>
          </ac:spMkLst>
        </pc:spChg>
        <pc:spChg chg="add mod">
          <ac:chgData name="James Kirk" userId="77771512-faa0-4292-a433-9b04ad63f566" providerId="ADAL" clId="{6A685548-E7BC-4213-93DB-7FAAF19FF71E}" dt="2026-03-31T09:11:33.376" v="12174" actId="13822"/>
          <ac:spMkLst>
            <pc:docMk/>
            <pc:sldMk cId="2005004372" sldId="273"/>
            <ac:spMk id="5" creationId="{8B21E280-D0FA-B501-FD8F-FED617B36CE3}"/>
          </ac:spMkLst>
        </pc:spChg>
        <pc:spChg chg="add mod">
          <ac:chgData name="James Kirk" userId="77771512-faa0-4292-a433-9b04ad63f566" providerId="ADAL" clId="{6A685548-E7BC-4213-93DB-7FAAF19FF71E}" dt="2026-03-30T13:23:05.049" v="11690" actId="14100"/>
          <ac:spMkLst>
            <pc:docMk/>
            <pc:sldMk cId="2005004372" sldId="273"/>
            <ac:spMk id="9" creationId="{B16276F0-932F-9BC9-21A5-405E6C356FD3}"/>
          </ac:spMkLst>
        </pc:spChg>
        <pc:spChg chg="add mod">
          <ac:chgData name="James Kirk" userId="77771512-faa0-4292-a433-9b04ad63f566" providerId="ADAL" clId="{6A685548-E7BC-4213-93DB-7FAAF19FF71E}" dt="2026-03-31T12:50:24.883" v="12183" actId="20577"/>
          <ac:spMkLst>
            <pc:docMk/>
            <pc:sldMk cId="2005004372" sldId="273"/>
            <ac:spMk id="14" creationId="{731F620F-EA8E-7899-55D0-6EBAEAA5C288}"/>
          </ac:spMkLst>
        </pc:spChg>
        <pc:picChg chg="add mod">
          <ac:chgData name="James Kirk" userId="77771512-faa0-4292-a433-9b04ad63f566" providerId="ADAL" clId="{6A685548-E7BC-4213-93DB-7FAAF19FF71E}" dt="2026-03-30T13:23:14.844" v="11693" actId="14100"/>
          <ac:picMkLst>
            <pc:docMk/>
            <pc:sldMk cId="2005004372" sldId="273"/>
            <ac:picMk id="3" creationId="{D07D3B3F-23BC-257C-9AD4-44028B607A39}"/>
          </ac:picMkLst>
        </pc:picChg>
        <pc:picChg chg="add mod">
          <ac:chgData name="James Kirk" userId="77771512-faa0-4292-a433-9b04ad63f566" providerId="ADAL" clId="{6A685548-E7BC-4213-93DB-7FAAF19FF71E}" dt="2026-03-30T13:23:32.397" v="11698" actId="14100"/>
          <ac:picMkLst>
            <pc:docMk/>
            <pc:sldMk cId="2005004372" sldId="273"/>
            <ac:picMk id="11" creationId="{0F9B1CAE-3633-A686-10FB-C5DDCBC13534}"/>
          </ac:picMkLst>
        </pc:picChg>
        <pc:picChg chg="add mod">
          <ac:chgData name="James Kirk" userId="77771512-faa0-4292-a433-9b04ad63f566" providerId="ADAL" clId="{6A685548-E7BC-4213-93DB-7FAAF19FF71E}" dt="2026-03-30T13:23:18.569" v="11694" actId="1076"/>
          <ac:picMkLst>
            <pc:docMk/>
            <pc:sldMk cId="2005004372" sldId="273"/>
            <ac:picMk id="12" creationId="{F26CBB22-597D-C61D-A395-C80F7DCFC677}"/>
          </ac:picMkLst>
        </pc:picChg>
        <pc:picChg chg="add mod">
          <ac:chgData name="James Kirk" userId="77771512-faa0-4292-a433-9b04ad63f566" providerId="ADAL" clId="{6A685548-E7BC-4213-93DB-7FAAF19FF71E}" dt="2026-03-31T08:49:47.999" v="12171" actId="14100"/>
          <ac:picMkLst>
            <pc:docMk/>
            <pc:sldMk cId="2005004372" sldId="273"/>
            <ac:picMk id="13" creationId="{8A12993F-E6F3-0A13-7D64-813E1634E876}"/>
          </ac:picMkLst>
        </pc:picChg>
      </pc:sldChg>
      <pc:sldChg chg="addSp delSp modSp add mod">
        <pc:chgData name="James Kirk" userId="77771512-faa0-4292-a433-9b04ad63f566" providerId="ADAL" clId="{6A685548-E7BC-4213-93DB-7FAAF19FF71E}" dt="2026-03-30T14:46:20.293" v="11879" actId="13822"/>
        <pc:sldMkLst>
          <pc:docMk/>
          <pc:sldMk cId="903980750" sldId="274"/>
        </pc:sldMkLst>
        <pc:spChg chg="mod">
          <ac:chgData name="James Kirk" userId="77771512-faa0-4292-a433-9b04ad63f566" providerId="ADAL" clId="{6A685548-E7BC-4213-93DB-7FAAF19FF71E}" dt="2026-03-30T14:46:13.087" v="11878" actId="20577"/>
          <ac:spMkLst>
            <pc:docMk/>
            <pc:sldMk cId="903980750" sldId="274"/>
            <ac:spMk id="2" creationId="{A7FD4A40-88EF-BFE3-7912-A638B67BE924}"/>
          </ac:spMkLst>
        </pc:spChg>
        <pc:spChg chg="mod">
          <ac:chgData name="James Kirk" userId="77771512-faa0-4292-a433-9b04ad63f566" providerId="ADAL" clId="{6A685548-E7BC-4213-93DB-7FAAF19FF71E}" dt="2026-03-26T08:57:03.474" v="11446" actId="14100"/>
          <ac:spMkLst>
            <pc:docMk/>
            <pc:sldMk cId="903980750" sldId="274"/>
            <ac:spMk id="6" creationId="{CFB0CC71-D5BE-397B-C087-E44E520005EC}"/>
          </ac:spMkLst>
        </pc:spChg>
        <pc:spChg chg="add mod">
          <ac:chgData name="James Kirk" userId="77771512-faa0-4292-a433-9b04ad63f566" providerId="ADAL" clId="{6A685548-E7BC-4213-93DB-7FAAF19FF71E}" dt="2026-03-30T14:46:20.293" v="11879" actId="13822"/>
          <ac:spMkLst>
            <pc:docMk/>
            <pc:sldMk cId="903980750" sldId="274"/>
            <ac:spMk id="7" creationId="{4BB20649-5420-805B-47BB-08D3E522B920}"/>
          </ac:spMkLst>
        </pc:spChg>
        <pc:picChg chg="add mod">
          <ac:chgData name="James Kirk" userId="77771512-faa0-4292-a433-9b04ad63f566" providerId="ADAL" clId="{6A685548-E7BC-4213-93DB-7FAAF19FF71E}" dt="2026-03-30T13:26:25.476" v="11711" actId="14100"/>
          <ac:picMkLst>
            <pc:docMk/>
            <pc:sldMk cId="903980750" sldId="274"/>
            <ac:picMk id="4" creationId="{062C771F-BA0D-6CAE-4A24-B1CFA88C2144}"/>
          </ac:picMkLst>
        </pc:picChg>
      </pc:sldChg>
      <pc:sldChg chg="addSp delSp modSp add mod">
        <pc:chgData name="James Kirk" userId="77771512-faa0-4292-a433-9b04ad63f566" providerId="ADAL" clId="{6A685548-E7BC-4213-93DB-7FAAF19FF71E}" dt="2026-03-30T13:20:23.571" v="11651" actId="20577"/>
        <pc:sldMkLst>
          <pc:docMk/>
          <pc:sldMk cId="4064143037" sldId="277"/>
        </pc:sldMkLst>
        <pc:spChg chg="add mod">
          <ac:chgData name="James Kirk" userId="77771512-faa0-4292-a433-9b04ad63f566" providerId="ADAL" clId="{6A685548-E7BC-4213-93DB-7FAAF19FF71E}" dt="2026-03-30T13:20:23.571" v="11651" actId="20577"/>
          <ac:spMkLst>
            <pc:docMk/>
            <pc:sldMk cId="4064143037" sldId="277"/>
            <ac:spMk id="5" creationId="{E99F0F5A-9D51-A883-0A42-FFF3BCD9355F}"/>
          </ac:spMkLst>
        </pc:spChg>
        <pc:spChg chg="add mod">
          <ac:chgData name="James Kirk" userId="77771512-faa0-4292-a433-9b04ad63f566" providerId="ADAL" clId="{6A685548-E7BC-4213-93DB-7FAAF19FF71E}" dt="2026-03-30T13:20:08.996" v="11647" actId="1076"/>
          <ac:spMkLst>
            <pc:docMk/>
            <pc:sldMk cId="4064143037" sldId="277"/>
            <ac:spMk id="6" creationId="{F87162C9-EC7F-F048-D4A8-3563EC362362}"/>
          </ac:spMkLst>
        </pc:spChg>
        <pc:spChg chg="add mod">
          <ac:chgData name="James Kirk" userId="77771512-faa0-4292-a433-9b04ad63f566" providerId="ADAL" clId="{6A685548-E7BC-4213-93DB-7FAAF19FF71E}" dt="2026-03-30T13:19:47.684" v="11643" actId="1076"/>
          <ac:spMkLst>
            <pc:docMk/>
            <pc:sldMk cId="4064143037" sldId="277"/>
            <ac:spMk id="9" creationId="{5510219D-EF7B-6628-C88B-ACA70904C495}"/>
          </ac:spMkLst>
        </pc:spChg>
        <pc:picChg chg="add mod">
          <ac:chgData name="James Kirk" userId="77771512-faa0-4292-a433-9b04ad63f566" providerId="ADAL" clId="{6A685548-E7BC-4213-93DB-7FAAF19FF71E}" dt="2026-03-30T13:20:11.842" v="11648" actId="14100"/>
          <ac:picMkLst>
            <pc:docMk/>
            <pc:sldMk cId="4064143037" sldId="277"/>
            <ac:picMk id="4" creationId="{C21990B8-7047-019D-FBD4-D78B1BC3A430}"/>
          </ac:picMkLst>
        </pc:picChg>
      </pc:sldChg>
      <pc:sldChg chg="addSp modSp mod">
        <pc:chgData name="James Kirk" userId="77771512-faa0-4292-a433-9b04ad63f566" providerId="ADAL" clId="{6A685548-E7BC-4213-93DB-7FAAF19FF71E}" dt="2026-03-30T14:45:27.322" v="11867" actId="14100"/>
        <pc:sldMkLst>
          <pc:docMk/>
          <pc:sldMk cId="1895390585" sldId="280"/>
        </pc:sldMkLst>
        <pc:spChg chg="add mod">
          <ac:chgData name="James Kirk" userId="77771512-faa0-4292-a433-9b04ad63f566" providerId="ADAL" clId="{6A685548-E7BC-4213-93DB-7FAAF19FF71E}" dt="2026-03-30T14:45:27.322" v="11867" actId="14100"/>
          <ac:spMkLst>
            <pc:docMk/>
            <pc:sldMk cId="1895390585" sldId="280"/>
            <ac:spMk id="3" creationId="{2C369292-4C24-E91B-E226-5D495C299EFA}"/>
          </ac:spMkLst>
        </pc:spChg>
        <pc:spChg chg="mod">
          <ac:chgData name="James Kirk" userId="77771512-faa0-4292-a433-9b04ad63f566" providerId="ADAL" clId="{6A685548-E7BC-4213-93DB-7FAAF19FF71E}" dt="2026-03-30T14:42:11.974" v="11845" actId="14100"/>
          <ac:spMkLst>
            <pc:docMk/>
            <pc:sldMk cId="1895390585" sldId="280"/>
            <ac:spMk id="16" creationId="{EF424F61-3048-9FF6-4917-02654D105576}"/>
          </ac:spMkLst>
        </pc:spChg>
        <pc:spChg chg="mod">
          <ac:chgData name="James Kirk" userId="77771512-faa0-4292-a433-9b04ad63f566" providerId="ADAL" clId="{6A685548-E7BC-4213-93DB-7FAAF19FF71E}" dt="2026-03-30T14:43:38.953" v="11850" actId="14100"/>
          <ac:spMkLst>
            <pc:docMk/>
            <pc:sldMk cId="1895390585" sldId="280"/>
            <ac:spMk id="17" creationId="{84BFAA7D-EA68-94A1-9C59-9B4F35F465FC}"/>
          </ac:spMkLst>
        </pc:spChg>
        <pc:spChg chg="mod">
          <ac:chgData name="James Kirk" userId="77771512-faa0-4292-a433-9b04ad63f566" providerId="ADAL" clId="{6A685548-E7BC-4213-93DB-7FAAF19FF71E}" dt="2026-03-30T14:40:51.719" v="11828" actId="1076"/>
          <ac:spMkLst>
            <pc:docMk/>
            <pc:sldMk cId="1895390585" sldId="280"/>
            <ac:spMk id="18" creationId="{72282208-9553-180F-A772-62F75736D3F8}"/>
          </ac:spMkLst>
        </pc:spChg>
        <pc:spChg chg="mod">
          <ac:chgData name="James Kirk" userId="77771512-faa0-4292-a433-9b04ad63f566" providerId="ADAL" clId="{6A685548-E7BC-4213-93DB-7FAAF19FF71E}" dt="2026-03-30T14:41:38.566" v="11835" actId="1076"/>
          <ac:spMkLst>
            <pc:docMk/>
            <pc:sldMk cId="1895390585" sldId="280"/>
            <ac:spMk id="20" creationId="{9337B470-9CAB-D01F-F956-04F3469381BD}"/>
          </ac:spMkLst>
        </pc:spChg>
        <pc:picChg chg="mod">
          <ac:chgData name="James Kirk" userId="77771512-faa0-4292-a433-9b04ad63f566" providerId="ADAL" clId="{6A685548-E7BC-4213-93DB-7FAAF19FF71E}" dt="2026-03-30T14:44:18.425" v="11860" actId="14100"/>
          <ac:picMkLst>
            <pc:docMk/>
            <pc:sldMk cId="1895390585" sldId="280"/>
            <ac:picMk id="6" creationId="{1A20014A-475A-FAE6-2989-1E0518443F40}"/>
          </ac:picMkLst>
        </pc:picChg>
        <pc:picChg chg="mod">
          <ac:chgData name="James Kirk" userId="77771512-faa0-4292-a433-9b04ad63f566" providerId="ADAL" clId="{6A685548-E7BC-4213-93DB-7FAAF19FF71E}" dt="2026-03-30T14:45:23.110" v="11865" actId="14100"/>
          <ac:picMkLst>
            <pc:docMk/>
            <pc:sldMk cId="1895390585" sldId="280"/>
            <ac:picMk id="7" creationId="{E0B7BE2C-F156-AC7E-0C89-65EDDA401741}"/>
          </ac:picMkLst>
        </pc:picChg>
        <pc:picChg chg="mod">
          <ac:chgData name="James Kirk" userId="77771512-faa0-4292-a433-9b04ad63f566" providerId="ADAL" clId="{6A685548-E7BC-4213-93DB-7FAAF19FF71E}" dt="2026-03-30T14:41:21.501" v="11832" actId="1076"/>
          <ac:picMkLst>
            <pc:docMk/>
            <pc:sldMk cId="1895390585" sldId="280"/>
            <ac:picMk id="8" creationId="{16E27BF5-B504-BF9E-A283-D9ED39ADC064}"/>
          </ac:picMkLst>
        </pc:picChg>
        <pc:picChg chg="mod">
          <ac:chgData name="James Kirk" userId="77771512-faa0-4292-a433-9b04ad63f566" providerId="ADAL" clId="{6A685548-E7BC-4213-93DB-7FAAF19FF71E}" dt="2026-03-30T14:44:29.563" v="11864" actId="1076"/>
          <ac:picMkLst>
            <pc:docMk/>
            <pc:sldMk cId="1895390585" sldId="280"/>
            <ac:picMk id="15" creationId="{8126F286-5CA3-DD9A-DC03-C522828FF1E8}"/>
          </ac:picMkLst>
        </pc:picChg>
      </pc:sldChg>
      <pc:sldChg chg="addSp delSp modSp add mod ord modAnim">
        <pc:chgData name="James Kirk" userId="77771512-faa0-4292-a433-9b04ad63f566" providerId="ADAL" clId="{6A685548-E7BC-4213-93DB-7FAAF19FF71E}" dt="2026-03-30T14:37:43.341" v="11806" actId="20577"/>
        <pc:sldMkLst>
          <pc:docMk/>
          <pc:sldMk cId="894810964" sldId="287"/>
        </pc:sldMkLst>
        <pc:spChg chg="mod">
          <ac:chgData name="James Kirk" userId="77771512-faa0-4292-a433-9b04ad63f566" providerId="ADAL" clId="{6A685548-E7BC-4213-93DB-7FAAF19FF71E}" dt="2026-03-25T15:05:21.811" v="11260" actId="20577"/>
          <ac:spMkLst>
            <pc:docMk/>
            <pc:sldMk cId="894810964" sldId="287"/>
            <ac:spMk id="2" creationId="{096FAAAD-E48E-29E3-D545-7EB9CA543356}"/>
          </ac:spMkLst>
        </pc:spChg>
        <pc:spChg chg="add mod">
          <ac:chgData name="James Kirk" userId="77771512-faa0-4292-a433-9b04ad63f566" providerId="ADAL" clId="{6A685548-E7BC-4213-93DB-7FAAF19FF71E}" dt="2026-03-30T14:37:43.341" v="11806" actId="20577"/>
          <ac:spMkLst>
            <pc:docMk/>
            <pc:sldMk cId="894810964" sldId="287"/>
            <ac:spMk id="6" creationId="{DE2381FB-72A7-4A4B-776A-D26BF1C9C9AD}"/>
          </ac:spMkLst>
        </pc:spChg>
      </pc:sldChg>
      <pc:sldChg chg="addSp delSp modSp add mod">
        <pc:chgData name="James Kirk" userId="77771512-faa0-4292-a433-9b04ad63f566" providerId="ADAL" clId="{6A685548-E7BC-4213-93DB-7FAAF19FF71E}" dt="2026-03-25T15:05:10.904" v="11244" actId="20577"/>
        <pc:sldMkLst>
          <pc:docMk/>
          <pc:sldMk cId="109600311" sldId="288"/>
        </pc:sldMkLst>
        <pc:spChg chg="mod">
          <ac:chgData name="James Kirk" userId="77771512-faa0-4292-a433-9b04ad63f566" providerId="ADAL" clId="{6A685548-E7BC-4213-93DB-7FAAF19FF71E}" dt="2026-03-25T15:05:10.904" v="11244" actId="20577"/>
          <ac:spMkLst>
            <pc:docMk/>
            <pc:sldMk cId="109600311" sldId="288"/>
            <ac:spMk id="2" creationId="{0CBB75FE-5D82-5402-7386-419ACBD110B7}"/>
          </ac:spMkLst>
        </pc:spChg>
      </pc:sldChg>
      <pc:sldChg chg="modSp mod">
        <pc:chgData name="James Kirk" userId="77771512-faa0-4292-a433-9b04ad63f566" providerId="ADAL" clId="{6A685548-E7BC-4213-93DB-7FAAF19FF71E}" dt="2026-03-31T08:34:05.404" v="12071" actId="1076"/>
        <pc:sldMkLst>
          <pc:docMk/>
          <pc:sldMk cId="1435560844" sldId="297"/>
        </pc:sldMkLst>
        <pc:spChg chg="mod">
          <ac:chgData name="James Kirk" userId="77771512-faa0-4292-a433-9b04ad63f566" providerId="ADAL" clId="{6A685548-E7BC-4213-93DB-7FAAF19FF71E}" dt="2026-03-31T08:31:53.399" v="12057" actId="1076"/>
          <ac:spMkLst>
            <pc:docMk/>
            <pc:sldMk cId="1435560844" sldId="297"/>
            <ac:spMk id="3" creationId="{C0113D5C-8182-B11D-313D-93DBBF9E79C8}"/>
          </ac:spMkLst>
        </pc:spChg>
        <pc:spChg chg="mod">
          <ac:chgData name="James Kirk" userId="77771512-faa0-4292-a433-9b04ad63f566" providerId="ADAL" clId="{6A685548-E7BC-4213-93DB-7FAAF19FF71E}" dt="2026-03-31T08:33:44.868" v="12068" actId="1076"/>
          <ac:spMkLst>
            <pc:docMk/>
            <pc:sldMk cId="1435560844" sldId="297"/>
            <ac:spMk id="7" creationId="{5A744716-A9C6-1CB6-3A52-0AFA2EE4FC9F}"/>
          </ac:spMkLst>
        </pc:spChg>
        <pc:spChg chg="mod">
          <ac:chgData name="James Kirk" userId="77771512-faa0-4292-a433-9b04ad63f566" providerId="ADAL" clId="{6A685548-E7BC-4213-93DB-7FAAF19FF71E}" dt="2026-03-31T08:34:05.404" v="12071" actId="1076"/>
          <ac:spMkLst>
            <pc:docMk/>
            <pc:sldMk cId="1435560844" sldId="297"/>
            <ac:spMk id="9" creationId="{198D8A25-FBF7-BBC7-AD1B-9798204ACF14}"/>
          </ac:spMkLst>
        </pc:spChg>
        <pc:spChg chg="mod">
          <ac:chgData name="James Kirk" userId="77771512-faa0-4292-a433-9b04ad63f566" providerId="ADAL" clId="{6A685548-E7BC-4213-93DB-7FAAF19FF71E}" dt="2026-03-31T08:31:39.541" v="12054" actId="20577"/>
          <ac:spMkLst>
            <pc:docMk/>
            <pc:sldMk cId="1435560844" sldId="297"/>
            <ac:spMk id="12" creationId="{B053F716-9AA2-BB51-40D9-DEF0B5260167}"/>
          </ac:spMkLst>
        </pc:spChg>
        <pc:picChg chg="mod">
          <ac:chgData name="James Kirk" userId="77771512-faa0-4292-a433-9b04ad63f566" providerId="ADAL" clId="{6A685548-E7BC-4213-93DB-7FAAF19FF71E}" dt="2026-03-31T08:33:38.601" v="12066" actId="1076"/>
          <ac:picMkLst>
            <pc:docMk/>
            <pc:sldMk cId="1435560844" sldId="297"/>
            <ac:picMk id="6" creationId="{9DD48BDC-F6C4-CDF8-A5BD-6A3CAC24D07B}"/>
          </ac:picMkLst>
        </pc:picChg>
        <pc:picChg chg="mod">
          <ac:chgData name="James Kirk" userId="77771512-faa0-4292-a433-9b04ad63f566" providerId="ADAL" clId="{6A685548-E7BC-4213-93DB-7FAAF19FF71E}" dt="2026-03-31T08:34:02.583" v="12070" actId="1076"/>
          <ac:picMkLst>
            <pc:docMk/>
            <pc:sldMk cId="1435560844" sldId="297"/>
            <ac:picMk id="8" creationId="{D7342EC2-478A-3F17-259E-AC9933662E14}"/>
          </ac:picMkLst>
        </pc:picChg>
      </pc:sldChg>
      <pc:sldChg chg="addSp delSp modSp add mod">
        <pc:chgData name="James Kirk" userId="77771512-faa0-4292-a433-9b04ad63f566" providerId="ADAL" clId="{6A685548-E7BC-4213-93DB-7FAAF19FF71E}" dt="2026-03-30T14:50:42.081" v="11921" actId="14100"/>
        <pc:sldMkLst>
          <pc:docMk/>
          <pc:sldMk cId="1079509854" sldId="300"/>
        </pc:sldMkLst>
        <pc:spChg chg="add mod">
          <ac:chgData name="James Kirk" userId="77771512-faa0-4292-a433-9b04ad63f566" providerId="ADAL" clId="{6A685548-E7BC-4213-93DB-7FAAF19FF71E}" dt="2026-03-30T14:50:01.659" v="11918" actId="20577"/>
          <ac:spMkLst>
            <pc:docMk/>
            <pc:sldMk cId="1079509854" sldId="300"/>
            <ac:spMk id="5" creationId="{70894F0C-0452-7CB6-0270-EA51150F924F}"/>
          </ac:spMkLst>
        </pc:spChg>
        <pc:spChg chg="add mod">
          <ac:chgData name="James Kirk" userId="77771512-faa0-4292-a433-9b04ad63f566" providerId="ADAL" clId="{6A685548-E7BC-4213-93DB-7FAAF19FF71E}" dt="2026-03-30T14:49:33.218" v="11908" actId="1076"/>
          <ac:spMkLst>
            <pc:docMk/>
            <pc:sldMk cId="1079509854" sldId="300"/>
            <ac:spMk id="13" creationId="{F4806396-EA7F-35ED-F32A-0FC54E0C731A}"/>
          </ac:spMkLst>
        </pc:spChg>
        <pc:spChg chg="add mod">
          <ac:chgData name="James Kirk" userId="77771512-faa0-4292-a433-9b04ad63f566" providerId="ADAL" clId="{6A685548-E7BC-4213-93DB-7FAAF19FF71E}" dt="2026-03-30T14:50:24.129" v="11920" actId="20577"/>
          <ac:spMkLst>
            <pc:docMk/>
            <pc:sldMk cId="1079509854" sldId="300"/>
            <ac:spMk id="15" creationId="{A4B96C20-7CDB-DE67-9974-01AA650FA6B1}"/>
          </ac:spMkLst>
        </pc:spChg>
        <pc:picChg chg="mod topLvl">
          <ac:chgData name="James Kirk" userId="77771512-faa0-4292-a433-9b04ad63f566" providerId="ADAL" clId="{6A685548-E7BC-4213-93DB-7FAAF19FF71E}" dt="2026-03-30T14:50:42.081" v="11921" actId="14100"/>
          <ac:picMkLst>
            <pc:docMk/>
            <pc:sldMk cId="1079509854" sldId="300"/>
            <ac:picMk id="7" creationId="{CA4E836C-D456-C9A2-AE19-DD381F852444}"/>
          </ac:picMkLst>
        </pc:picChg>
        <pc:picChg chg="add mod">
          <ac:chgData name="James Kirk" userId="77771512-faa0-4292-a433-9b04ad63f566" providerId="ADAL" clId="{6A685548-E7BC-4213-93DB-7FAAF19FF71E}" dt="2026-03-30T14:49:25.977" v="11905" actId="1076"/>
          <ac:picMkLst>
            <pc:docMk/>
            <pc:sldMk cId="1079509854" sldId="300"/>
            <ac:picMk id="10" creationId="{97B8F9B3-468B-8E4F-9AF2-C782FDCD057A}"/>
          </ac:picMkLst>
        </pc:picChg>
        <pc:picChg chg="add mod">
          <ac:chgData name="James Kirk" userId="77771512-faa0-4292-a433-9b04ad63f566" providerId="ADAL" clId="{6A685548-E7BC-4213-93DB-7FAAF19FF71E}" dt="2026-03-30T14:48:58.721" v="11903" actId="14100"/>
          <ac:picMkLst>
            <pc:docMk/>
            <pc:sldMk cId="1079509854" sldId="300"/>
            <ac:picMk id="11" creationId="{A4034141-F3B5-2472-0629-6767008A0333}"/>
          </ac:picMkLst>
        </pc:picChg>
      </pc:sldChg>
      <pc:sldChg chg="addSp delSp modSp add mod delAnim">
        <pc:chgData name="James Kirk" userId="77771512-faa0-4292-a433-9b04ad63f566" providerId="ADAL" clId="{6A685548-E7BC-4213-93DB-7FAAF19FF71E}" dt="2026-03-30T13:27:41.647" v="11712" actId="14100"/>
        <pc:sldMkLst>
          <pc:docMk/>
          <pc:sldMk cId="3288611056" sldId="301"/>
        </pc:sldMkLst>
        <pc:spChg chg="mod">
          <ac:chgData name="James Kirk" userId="77771512-faa0-4292-a433-9b04ad63f566" providerId="ADAL" clId="{6A685548-E7BC-4213-93DB-7FAAF19FF71E}" dt="2026-03-25T15:06:35.913" v="11285" actId="20577"/>
          <ac:spMkLst>
            <pc:docMk/>
            <pc:sldMk cId="3288611056" sldId="301"/>
            <ac:spMk id="2" creationId="{330FFEBA-399D-79A2-825E-7D13BFC25DD8}"/>
          </ac:spMkLst>
        </pc:spChg>
        <pc:spChg chg="add mod">
          <ac:chgData name="James Kirk" userId="77771512-faa0-4292-a433-9b04ad63f566" providerId="ADAL" clId="{6A685548-E7BC-4213-93DB-7FAAF19FF71E}" dt="2026-03-26T08:53:26.277" v="11413" actId="1076"/>
          <ac:spMkLst>
            <pc:docMk/>
            <pc:sldMk cId="3288611056" sldId="301"/>
            <ac:spMk id="7" creationId="{2BED18EE-1E6D-431B-D28B-26383197F259}"/>
          </ac:spMkLst>
        </pc:spChg>
        <pc:spChg chg="add mod">
          <ac:chgData name="James Kirk" userId="77771512-faa0-4292-a433-9b04ad63f566" providerId="ADAL" clId="{6A685548-E7BC-4213-93DB-7FAAF19FF71E}" dt="2026-03-26T08:54:02.034" v="11421" actId="1076"/>
          <ac:spMkLst>
            <pc:docMk/>
            <pc:sldMk cId="3288611056" sldId="301"/>
            <ac:spMk id="12" creationId="{3C0A64D3-5D32-C496-3A07-47EB5E74A3F1}"/>
          </ac:spMkLst>
        </pc:spChg>
        <pc:spChg chg="add mod">
          <ac:chgData name="James Kirk" userId="77771512-faa0-4292-a433-9b04ad63f566" providerId="ADAL" clId="{6A685548-E7BC-4213-93DB-7FAAF19FF71E}" dt="2026-03-26T08:51:19.698" v="11399"/>
          <ac:spMkLst>
            <pc:docMk/>
            <pc:sldMk cId="3288611056" sldId="301"/>
            <ac:spMk id="17" creationId="{235FB78C-4735-22E0-F3E3-E98E38461876}"/>
          </ac:spMkLst>
        </pc:spChg>
        <pc:spChg chg="add mod">
          <ac:chgData name="James Kirk" userId="77771512-faa0-4292-a433-9b04ad63f566" providerId="ADAL" clId="{6A685548-E7BC-4213-93DB-7FAAF19FF71E}" dt="2026-03-26T08:53:51.423" v="11420" actId="1076"/>
          <ac:spMkLst>
            <pc:docMk/>
            <pc:sldMk cId="3288611056" sldId="301"/>
            <ac:spMk id="19" creationId="{5F16406F-5E28-4ED8-66C0-CBD26A9B5AAC}"/>
          </ac:spMkLst>
        </pc:spChg>
        <pc:spChg chg="add mod">
          <ac:chgData name="James Kirk" userId="77771512-faa0-4292-a433-9b04ad63f566" providerId="ADAL" clId="{6A685548-E7BC-4213-93DB-7FAAF19FF71E}" dt="2026-03-30T13:27:41.647" v="11712" actId="14100"/>
          <ac:spMkLst>
            <pc:docMk/>
            <pc:sldMk cId="3288611056" sldId="301"/>
            <ac:spMk id="21" creationId="{1DA338D4-CC33-720A-F2EE-B8DFB2D70BD1}"/>
          </ac:spMkLst>
        </pc:spChg>
        <pc:grpChg chg="add mod">
          <ac:chgData name="James Kirk" userId="77771512-faa0-4292-a433-9b04ad63f566" providerId="ADAL" clId="{6A685548-E7BC-4213-93DB-7FAAF19FF71E}" dt="2026-03-26T08:53:20.143" v="11411" actId="1076"/>
          <ac:grpSpMkLst>
            <pc:docMk/>
            <pc:sldMk cId="3288611056" sldId="301"/>
            <ac:grpSpMk id="15" creationId="{EE01C2A3-C0C3-6906-1363-36417570EBFE}"/>
          </ac:grpSpMkLst>
        </pc:grpChg>
        <pc:picChg chg="add mod">
          <ac:chgData name="James Kirk" userId="77771512-faa0-4292-a433-9b04ad63f566" providerId="ADAL" clId="{6A685548-E7BC-4213-93DB-7FAAF19FF71E}" dt="2026-03-26T08:54:05.557" v="11422" actId="1076"/>
          <ac:picMkLst>
            <pc:docMk/>
            <pc:sldMk cId="3288611056" sldId="301"/>
            <ac:picMk id="8" creationId="{3CD4A74D-4436-0790-56A2-5A3292933232}"/>
          </ac:picMkLst>
        </pc:picChg>
        <pc:picChg chg="add mod">
          <ac:chgData name="James Kirk" userId="77771512-faa0-4292-a433-9b04ad63f566" providerId="ADAL" clId="{6A685548-E7BC-4213-93DB-7FAAF19FF71E}" dt="2026-03-26T08:55:56.401" v="11434" actId="1440"/>
          <ac:picMkLst>
            <pc:docMk/>
            <pc:sldMk cId="3288611056" sldId="301"/>
            <ac:picMk id="16" creationId="{B6F8C6E5-DF3D-9102-1082-B60CF8917456}"/>
          </ac:picMkLst>
        </pc:picChg>
      </pc:sldChg>
      <pc:sldChg chg="addSp delSp modSp add mod">
        <pc:chgData name="James Kirk" userId="77771512-faa0-4292-a433-9b04ad63f566" providerId="ADAL" clId="{6A685548-E7BC-4213-93DB-7FAAF19FF71E}" dt="2026-03-30T14:14:01.614" v="11802" actId="1076"/>
        <pc:sldMkLst>
          <pc:docMk/>
          <pc:sldMk cId="4041859805" sldId="302"/>
        </pc:sldMkLst>
        <pc:spChg chg="add mod">
          <ac:chgData name="James Kirk" userId="77771512-faa0-4292-a433-9b04ad63f566" providerId="ADAL" clId="{6A685548-E7BC-4213-93DB-7FAAF19FF71E}" dt="2026-03-30T14:13:38.408" v="11795" actId="1076"/>
          <ac:spMkLst>
            <pc:docMk/>
            <pc:sldMk cId="4041859805" sldId="302"/>
            <ac:spMk id="4" creationId="{688C6E3D-DE06-5E04-188A-ED3B416FEDC8}"/>
          </ac:spMkLst>
        </pc:spChg>
        <pc:spChg chg="add">
          <ac:chgData name="James Kirk" userId="77771512-faa0-4292-a433-9b04ad63f566" providerId="ADAL" clId="{6A685548-E7BC-4213-93DB-7FAAF19FF71E}" dt="2026-03-30T13:40:53.424" v="11720"/>
          <ac:spMkLst>
            <pc:docMk/>
            <pc:sldMk cId="4041859805" sldId="302"/>
            <ac:spMk id="5" creationId="{9C42CD25-F983-32F5-36CA-5828929A75EE}"/>
          </ac:spMkLst>
        </pc:spChg>
        <pc:spChg chg="add mod">
          <ac:chgData name="James Kirk" userId="77771512-faa0-4292-a433-9b04ad63f566" providerId="ADAL" clId="{6A685548-E7BC-4213-93DB-7FAAF19FF71E}" dt="2026-03-30T14:14:00.029" v="11801" actId="1076"/>
          <ac:spMkLst>
            <pc:docMk/>
            <pc:sldMk cId="4041859805" sldId="302"/>
            <ac:spMk id="6" creationId="{F1160983-D45F-98F9-9D9E-DC3C13AE2FB5}"/>
          </ac:spMkLst>
        </pc:spChg>
        <pc:spChg chg="add">
          <ac:chgData name="James Kirk" userId="77771512-faa0-4292-a433-9b04ad63f566" providerId="ADAL" clId="{6A685548-E7BC-4213-93DB-7FAAF19FF71E}" dt="2026-03-30T13:41:01.756" v="11723"/>
          <ac:spMkLst>
            <pc:docMk/>
            <pc:sldMk cId="4041859805" sldId="302"/>
            <ac:spMk id="7" creationId="{67E46F3B-FCEC-9A26-F1C2-68BC75C6E64C}"/>
          </ac:spMkLst>
        </pc:spChg>
        <pc:spChg chg="mod">
          <ac:chgData name="James Kirk" userId="77771512-faa0-4292-a433-9b04ad63f566" providerId="ADAL" clId="{6A685548-E7BC-4213-93DB-7FAAF19FF71E}" dt="2026-03-30T14:13:27.897" v="11792" actId="1076"/>
          <ac:spMkLst>
            <pc:docMk/>
            <pc:sldMk cId="4041859805" sldId="302"/>
            <ac:spMk id="14" creationId="{8B42AA09-9C3B-B91F-6690-F069B3D35F89}"/>
          </ac:spMkLst>
        </pc:spChg>
        <pc:picChg chg="add mod">
          <ac:chgData name="James Kirk" userId="77771512-faa0-4292-a433-9b04ad63f566" providerId="ADAL" clId="{6A685548-E7BC-4213-93DB-7FAAF19FF71E}" dt="2026-03-30T14:13:09.816" v="11790" actId="14100"/>
          <ac:picMkLst>
            <pc:docMk/>
            <pc:sldMk cId="4041859805" sldId="302"/>
            <ac:picMk id="3" creationId="{1DA97CB9-FC25-292F-650F-351E0164D3AA}"/>
          </ac:picMkLst>
        </pc:picChg>
        <pc:picChg chg="add mod">
          <ac:chgData name="James Kirk" userId="77771512-faa0-4292-a433-9b04ad63f566" providerId="ADAL" clId="{6A685548-E7BC-4213-93DB-7FAAF19FF71E}" dt="2026-03-30T14:13:42.309" v="11797" actId="14100"/>
          <ac:picMkLst>
            <pc:docMk/>
            <pc:sldMk cId="4041859805" sldId="302"/>
            <ac:picMk id="8" creationId="{D61771A9-5B77-A069-01AF-C2F640A19866}"/>
          </ac:picMkLst>
        </pc:picChg>
        <pc:picChg chg="add mod">
          <ac:chgData name="James Kirk" userId="77771512-faa0-4292-a433-9b04ad63f566" providerId="ADAL" clId="{6A685548-E7BC-4213-93DB-7FAAF19FF71E}" dt="2026-03-30T14:14:01.614" v="11802" actId="1076"/>
          <ac:picMkLst>
            <pc:docMk/>
            <pc:sldMk cId="4041859805" sldId="302"/>
            <ac:picMk id="9" creationId="{9715AE74-5FBF-89B4-C492-28D499BA409B}"/>
          </ac:picMkLst>
        </pc:picChg>
        <pc:picChg chg="add mod">
          <ac:chgData name="James Kirk" userId="77771512-faa0-4292-a433-9b04ad63f566" providerId="ADAL" clId="{6A685548-E7BC-4213-93DB-7FAAF19FF71E}" dt="2026-03-30T14:13:30.477" v="11793" actId="1076"/>
          <ac:picMkLst>
            <pc:docMk/>
            <pc:sldMk cId="4041859805" sldId="302"/>
            <ac:picMk id="10" creationId="{AF821216-58AA-6E7D-1057-6369F71A748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275" y="0"/>
            <a:ext cx="2946400" cy="498475"/>
          </a:xfrm>
          <a:prstGeom prst="rect">
            <a:avLst/>
          </a:prstGeom>
        </p:spPr>
        <p:txBody>
          <a:bodyPr vert="horz" lIns="91440" tIns="45720" rIns="91440" bIns="45720" rtlCol="0"/>
          <a:lstStyle>
            <a:lvl1pPr algn="r">
              <a:defRPr sz="1200"/>
            </a:lvl1pPr>
          </a:lstStyle>
          <a:p>
            <a:fld id="{CA597C12-4608-41A4-A920-A5AC96552EF3}" type="datetimeFigureOut">
              <a:rPr lang="en-GB" smtClean="0"/>
              <a:t>07/04/2026</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40363" cy="3910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275" y="9431338"/>
            <a:ext cx="2946400" cy="498475"/>
          </a:xfrm>
          <a:prstGeom prst="rect">
            <a:avLst/>
          </a:prstGeom>
        </p:spPr>
        <p:txBody>
          <a:bodyPr vert="horz" lIns="91440" tIns="45720" rIns="91440" bIns="45720" rtlCol="0" anchor="b"/>
          <a:lstStyle>
            <a:lvl1pPr algn="r">
              <a:defRPr sz="1200"/>
            </a:lvl1pPr>
          </a:lstStyle>
          <a:p>
            <a:fld id="{0A3F4A95-9B34-4DEF-A0F7-CC83B44ACD21}" type="slidenum">
              <a:rPr lang="en-GB" smtClean="0"/>
              <a:t>‹#›</a:t>
            </a:fld>
            <a:endParaRPr lang="en-GB"/>
          </a:p>
        </p:txBody>
      </p:sp>
    </p:spTree>
    <p:extLst>
      <p:ext uri="{BB962C8B-B14F-4D97-AF65-F5344CB8AC3E}">
        <p14:creationId xmlns:p14="http://schemas.microsoft.com/office/powerpoint/2010/main" val="4001388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3F4A95-9B34-4DEF-A0F7-CC83B44ACD21}" type="slidenum">
              <a:rPr lang="en-GB" smtClean="0"/>
              <a:t>7</a:t>
            </a:fld>
            <a:endParaRPr lang="en-GB"/>
          </a:p>
        </p:txBody>
      </p:sp>
    </p:spTree>
    <p:extLst>
      <p:ext uri="{BB962C8B-B14F-4D97-AF65-F5344CB8AC3E}">
        <p14:creationId xmlns:p14="http://schemas.microsoft.com/office/powerpoint/2010/main" val="1932333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3F4A95-9B34-4DEF-A0F7-CC83B44ACD21}" type="slidenum">
              <a:rPr lang="en-GB" smtClean="0"/>
              <a:t>12</a:t>
            </a:fld>
            <a:endParaRPr lang="en-GB"/>
          </a:p>
        </p:txBody>
      </p:sp>
    </p:spTree>
    <p:extLst>
      <p:ext uri="{BB962C8B-B14F-4D97-AF65-F5344CB8AC3E}">
        <p14:creationId xmlns:p14="http://schemas.microsoft.com/office/powerpoint/2010/main" val="262240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3F4A95-9B34-4DEF-A0F7-CC83B44ACD21}" type="slidenum">
              <a:rPr lang="en-GB" smtClean="0"/>
              <a:t>13</a:t>
            </a:fld>
            <a:endParaRPr lang="en-GB"/>
          </a:p>
        </p:txBody>
      </p:sp>
    </p:spTree>
    <p:extLst>
      <p:ext uri="{BB962C8B-B14F-4D97-AF65-F5344CB8AC3E}">
        <p14:creationId xmlns:p14="http://schemas.microsoft.com/office/powerpoint/2010/main" val="333705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3F4A95-9B34-4DEF-A0F7-CC83B44ACD21}" type="slidenum">
              <a:rPr lang="en-GB" smtClean="0"/>
              <a:t>14</a:t>
            </a:fld>
            <a:endParaRPr lang="en-GB"/>
          </a:p>
        </p:txBody>
      </p:sp>
    </p:spTree>
    <p:extLst>
      <p:ext uri="{BB962C8B-B14F-4D97-AF65-F5344CB8AC3E}">
        <p14:creationId xmlns:p14="http://schemas.microsoft.com/office/powerpoint/2010/main" val="3579729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3F4A95-9B34-4DEF-A0F7-CC83B44ACD21}" type="slidenum">
              <a:rPr lang="en-GB" smtClean="0"/>
              <a:t>17</a:t>
            </a:fld>
            <a:endParaRPr lang="en-GB"/>
          </a:p>
        </p:txBody>
      </p:sp>
    </p:spTree>
    <p:extLst>
      <p:ext uri="{BB962C8B-B14F-4D97-AF65-F5344CB8AC3E}">
        <p14:creationId xmlns:p14="http://schemas.microsoft.com/office/powerpoint/2010/main" val="60461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3F4A95-9B34-4DEF-A0F7-CC83B44ACD21}" type="slidenum">
              <a:rPr lang="en-GB" smtClean="0"/>
              <a:t>19</a:t>
            </a:fld>
            <a:endParaRPr lang="en-GB"/>
          </a:p>
        </p:txBody>
      </p:sp>
    </p:spTree>
    <p:extLst>
      <p:ext uri="{BB962C8B-B14F-4D97-AF65-F5344CB8AC3E}">
        <p14:creationId xmlns:p14="http://schemas.microsoft.com/office/powerpoint/2010/main" val="409881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B4666-5BD1-1CA7-1A1D-55C0390A8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215A1-F9C7-75A2-C0F7-0A743755B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A08CC-A0E6-5741-BDA5-5EE3E846B4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F607EB-6DD8-BB5F-63C5-34DF1B81FC4F}"/>
              </a:ext>
            </a:extLst>
          </p:cNvPr>
          <p:cNvSpPr>
            <a:spLocks noGrp="1"/>
          </p:cNvSpPr>
          <p:nvPr>
            <p:ph type="sldNum" sz="quarter" idx="5"/>
          </p:nvPr>
        </p:nvSpPr>
        <p:spPr/>
        <p:txBody>
          <a:bodyPr/>
          <a:lstStyle/>
          <a:p>
            <a:fld id="{0A3F4A95-9B34-4DEF-A0F7-CC83B44ACD21}" type="slidenum">
              <a:rPr lang="en-GB" smtClean="0"/>
              <a:t>20</a:t>
            </a:fld>
            <a:endParaRPr lang="en-GB"/>
          </a:p>
        </p:txBody>
      </p:sp>
    </p:spTree>
    <p:extLst>
      <p:ext uri="{BB962C8B-B14F-4D97-AF65-F5344CB8AC3E}">
        <p14:creationId xmlns:p14="http://schemas.microsoft.com/office/powerpoint/2010/main" val="3926154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3BF1-D493-3054-64DF-2A5056B831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7D0C78-68C0-16D1-BE75-04A83BEEB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3C11D2-9BE8-9726-ED14-AB8C48414616}"/>
              </a:ext>
            </a:extLst>
          </p:cNvPr>
          <p:cNvSpPr>
            <a:spLocks noGrp="1"/>
          </p:cNvSpPr>
          <p:nvPr>
            <p:ph type="dt" sz="half" idx="10"/>
          </p:nvPr>
        </p:nvSpPr>
        <p:spPr/>
        <p:txBody>
          <a:bodyPr/>
          <a:lstStyle/>
          <a:p>
            <a:fld id="{084199EB-0498-4B72-892C-C1AC1627D9D5}" type="datetimeFigureOut">
              <a:rPr lang="en-GB" smtClean="0"/>
              <a:t>07/04/2026</a:t>
            </a:fld>
            <a:endParaRPr lang="en-GB"/>
          </a:p>
        </p:txBody>
      </p:sp>
      <p:sp>
        <p:nvSpPr>
          <p:cNvPr id="5" name="Footer Placeholder 4">
            <a:extLst>
              <a:ext uri="{FF2B5EF4-FFF2-40B4-BE49-F238E27FC236}">
                <a16:creationId xmlns:a16="http://schemas.microsoft.com/office/drawing/2014/main" id="{B13D99EC-EB18-5007-CEFA-B17E2B261B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B801D1-CE89-9FD8-6CBE-F1283A541482}"/>
              </a:ext>
            </a:extLst>
          </p:cNvPr>
          <p:cNvSpPr>
            <a:spLocks noGrp="1"/>
          </p:cNvSpPr>
          <p:nvPr>
            <p:ph type="sldNum" sz="quarter" idx="12"/>
          </p:nvPr>
        </p:nvSpPr>
        <p:spPr/>
        <p:txBody>
          <a:bodyPr/>
          <a:lstStyle/>
          <a:p>
            <a:fld id="{F1EA4D69-C9C3-44A0-9B35-E01F9024004A}" type="slidenum">
              <a:rPr lang="en-GB" smtClean="0"/>
              <a:t>‹#›</a:t>
            </a:fld>
            <a:endParaRPr lang="en-GB"/>
          </a:p>
        </p:txBody>
      </p:sp>
    </p:spTree>
    <p:extLst>
      <p:ext uri="{BB962C8B-B14F-4D97-AF65-F5344CB8AC3E}">
        <p14:creationId xmlns:p14="http://schemas.microsoft.com/office/powerpoint/2010/main" val="3028108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4FF3E-B8F3-00E4-01B4-ABB6ED8B46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28FF99-7A97-843B-F78D-E6CCA81AC4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4D2001-A4B3-40D8-34D9-432021CEABE3}"/>
              </a:ext>
            </a:extLst>
          </p:cNvPr>
          <p:cNvSpPr>
            <a:spLocks noGrp="1"/>
          </p:cNvSpPr>
          <p:nvPr>
            <p:ph type="dt" sz="half" idx="10"/>
          </p:nvPr>
        </p:nvSpPr>
        <p:spPr/>
        <p:txBody>
          <a:bodyPr/>
          <a:lstStyle/>
          <a:p>
            <a:fld id="{084199EB-0498-4B72-892C-C1AC1627D9D5}" type="datetimeFigureOut">
              <a:rPr lang="en-GB" smtClean="0"/>
              <a:t>07/04/2026</a:t>
            </a:fld>
            <a:endParaRPr lang="en-GB"/>
          </a:p>
        </p:txBody>
      </p:sp>
      <p:sp>
        <p:nvSpPr>
          <p:cNvPr id="5" name="Footer Placeholder 4">
            <a:extLst>
              <a:ext uri="{FF2B5EF4-FFF2-40B4-BE49-F238E27FC236}">
                <a16:creationId xmlns:a16="http://schemas.microsoft.com/office/drawing/2014/main" id="{B82FA0EE-E183-98DC-7D74-2CD92A7C4F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371285-E721-BAEC-FB02-7BB64534B7D3}"/>
              </a:ext>
            </a:extLst>
          </p:cNvPr>
          <p:cNvSpPr>
            <a:spLocks noGrp="1"/>
          </p:cNvSpPr>
          <p:nvPr>
            <p:ph type="sldNum" sz="quarter" idx="12"/>
          </p:nvPr>
        </p:nvSpPr>
        <p:spPr/>
        <p:txBody>
          <a:bodyPr/>
          <a:lstStyle/>
          <a:p>
            <a:fld id="{F1EA4D69-C9C3-44A0-9B35-E01F9024004A}" type="slidenum">
              <a:rPr lang="en-GB" smtClean="0"/>
              <a:t>‹#›</a:t>
            </a:fld>
            <a:endParaRPr lang="en-GB"/>
          </a:p>
        </p:txBody>
      </p:sp>
    </p:spTree>
    <p:extLst>
      <p:ext uri="{BB962C8B-B14F-4D97-AF65-F5344CB8AC3E}">
        <p14:creationId xmlns:p14="http://schemas.microsoft.com/office/powerpoint/2010/main" val="3686376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CD36C0-37FA-3954-FEF3-2CBAC6F054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99C817-80E4-DA04-63D0-46B3014979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201786-4669-D212-90B9-FBEBD150D569}"/>
              </a:ext>
            </a:extLst>
          </p:cNvPr>
          <p:cNvSpPr>
            <a:spLocks noGrp="1"/>
          </p:cNvSpPr>
          <p:nvPr>
            <p:ph type="dt" sz="half" idx="10"/>
          </p:nvPr>
        </p:nvSpPr>
        <p:spPr/>
        <p:txBody>
          <a:bodyPr/>
          <a:lstStyle/>
          <a:p>
            <a:fld id="{084199EB-0498-4B72-892C-C1AC1627D9D5}" type="datetimeFigureOut">
              <a:rPr lang="en-GB" smtClean="0"/>
              <a:t>07/04/2026</a:t>
            </a:fld>
            <a:endParaRPr lang="en-GB"/>
          </a:p>
        </p:txBody>
      </p:sp>
      <p:sp>
        <p:nvSpPr>
          <p:cNvPr id="5" name="Footer Placeholder 4">
            <a:extLst>
              <a:ext uri="{FF2B5EF4-FFF2-40B4-BE49-F238E27FC236}">
                <a16:creationId xmlns:a16="http://schemas.microsoft.com/office/drawing/2014/main" id="{5F8131E2-3A65-FB64-F360-3A7E39F761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D582D9-37E8-5391-408B-D1BD69BABAC8}"/>
              </a:ext>
            </a:extLst>
          </p:cNvPr>
          <p:cNvSpPr>
            <a:spLocks noGrp="1"/>
          </p:cNvSpPr>
          <p:nvPr>
            <p:ph type="sldNum" sz="quarter" idx="12"/>
          </p:nvPr>
        </p:nvSpPr>
        <p:spPr/>
        <p:txBody>
          <a:bodyPr/>
          <a:lstStyle/>
          <a:p>
            <a:fld id="{F1EA4D69-C9C3-44A0-9B35-E01F9024004A}" type="slidenum">
              <a:rPr lang="en-GB" smtClean="0"/>
              <a:t>‹#›</a:t>
            </a:fld>
            <a:endParaRPr lang="en-GB"/>
          </a:p>
        </p:txBody>
      </p:sp>
    </p:spTree>
    <p:extLst>
      <p:ext uri="{BB962C8B-B14F-4D97-AF65-F5344CB8AC3E}">
        <p14:creationId xmlns:p14="http://schemas.microsoft.com/office/powerpoint/2010/main" val="2285117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FDE75-5360-0C45-EF55-DC755EA22F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3A491B-E63B-64B6-2199-F893E21318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FC8164-F379-9140-3A49-F478798288D0}"/>
              </a:ext>
            </a:extLst>
          </p:cNvPr>
          <p:cNvSpPr>
            <a:spLocks noGrp="1"/>
          </p:cNvSpPr>
          <p:nvPr>
            <p:ph type="dt" sz="half" idx="10"/>
          </p:nvPr>
        </p:nvSpPr>
        <p:spPr/>
        <p:txBody>
          <a:bodyPr/>
          <a:lstStyle/>
          <a:p>
            <a:fld id="{084199EB-0498-4B72-892C-C1AC1627D9D5}" type="datetimeFigureOut">
              <a:rPr lang="en-GB" smtClean="0"/>
              <a:t>07/04/2026</a:t>
            </a:fld>
            <a:endParaRPr lang="en-GB"/>
          </a:p>
        </p:txBody>
      </p:sp>
      <p:sp>
        <p:nvSpPr>
          <p:cNvPr id="5" name="Footer Placeholder 4">
            <a:extLst>
              <a:ext uri="{FF2B5EF4-FFF2-40B4-BE49-F238E27FC236}">
                <a16:creationId xmlns:a16="http://schemas.microsoft.com/office/drawing/2014/main" id="{364E25C9-0F37-3785-256C-66F971EA95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33804E-29AF-D382-B57B-C511E8E7DC6A}"/>
              </a:ext>
            </a:extLst>
          </p:cNvPr>
          <p:cNvSpPr>
            <a:spLocks noGrp="1"/>
          </p:cNvSpPr>
          <p:nvPr>
            <p:ph type="sldNum" sz="quarter" idx="12"/>
          </p:nvPr>
        </p:nvSpPr>
        <p:spPr/>
        <p:txBody>
          <a:bodyPr/>
          <a:lstStyle/>
          <a:p>
            <a:fld id="{F1EA4D69-C9C3-44A0-9B35-E01F9024004A}" type="slidenum">
              <a:rPr lang="en-GB" smtClean="0"/>
              <a:t>‹#›</a:t>
            </a:fld>
            <a:endParaRPr lang="en-GB"/>
          </a:p>
        </p:txBody>
      </p:sp>
    </p:spTree>
    <p:extLst>
      <p:ext uri="{BB962C8B-B14F-4D97-AF65-F5344CB8AC3E}">
        <p14:creationId xmlns:p14="http://schemas.microsoft.com/office/powerpoint/2010/main" val="173889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A9A9-1638-13CD-B948-CA274A15CF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9D0588-4369-5E74-237B-46FBBD5A71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631F5F-7336-71B4-B5D1-0062A0644828}"/>
              </a:ext>
            </a:extLst>
          </p:cNvPr>
          <p:cNvSpPr>
            <a:spLocks noGrp="1"/>
          </p:cNvSpPr>
          <p:nvPr>
            <p:ph type="dt" sz="half" idx="10"/>
          </p:nvPr>
        </p:nvSpPr>
        <p:spPr/>
        <p:txBody>
          <a:bodyPr/>
          <a:lstStyle/>
          <a:p>
            <a:fld id="{084199EB-0498-4B72-892C-C1AC1627D9D5}" type="datetimeFigureOut">
              <a:rPr lang="en-GB" smtClean="0"/>
              <a:t>07/04/2026</a:t>
            </a:fld>
            <a:endParaRPr lang="en-GB"/>
          </a:p>
        </p:txBody>
      </p:sp>
      <p:sp>
        <p:nvSpPr>
          <p:cNvPr id="5" name="Footer Placeholder 4">
            <a:extLst>
              <a:ext uri="{FF2B5EF4-FFF2-40B4-BE49-F238E27FC236}">
                <a16:creationId xmlns:a16="http://schemas.microsoft.com/office/drawing/2014/main" id="{64CDFC7E-3E95-3DBB-5A22-3CD96A871D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1DD964-DA9B-8AC2-BB9C-6A1275F89077}"/>
              </a:ext>
            </a:extLst>
          </p:cNvPr>
          <p:cNvSpPr>
            <a:spLocks noGrp="1"/>
          </p:cNvSpPr>
          <p:nvPr>
            <p:ph type="sldNum" sz="quarter" idx="12"/>
          </p:nvPr>
        </p:nvSpPr>
        <p:spPr/>
        <p:txBody>
          <a:bodyPr/>
          <a:lstStyle/>
          <a:p>
            <a:fld id="{F1EA4D69-C9C3-44A0-9B35-E01F9024004A}" type="slidenum">
              <a:rPr lang="en-GB" smtClean="0"/>
              <a:t>‹#›</a:t>
            </a:fld>
            <a:endParaRPr lang="en-GB"/>
          </a:p>
        </p:txBody>
      </p:sp>
    </p:spTree>
    <p:extLst>
      <p:ext uri="{BB962C8B-B14F-4D97-AF65-F5344CB8AC3E}">
        <p14:creationId xmlns:p14="http://schemas.microsoft.com/office/powerpoint/2010/main" val="3648532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7E76A-69CB-4E24-781E-6A679624B7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B0D81A-6DB9-5109-9CE3-78F19F14CA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48CF263-1FB0-A01C-3A47-94B0BCD0F3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037D0E-41CF-0A89-11E2-F1CF888EF3E0}"/>
              </a:ext>
            </a:extLst>
          </p:cNvPr>
          <p:cNvSpPr>
            <a:spLocks noGrp="1"/>
          </p:cNvSpPr>
          <p:nvPr>
            <p:ph type="dt" sz="half" idx="10"/>
          </p:nvPr>
        </p:nvSpPr>
        <p:spPr/>
        <p:txBody>
          <a:bodyPr/>
          <a:lstStyle/>
          <a:p>
            <a:fld id="{084199EB-0498-4B72-892C-C1AC1627D9D5}" type="datetimeFigureOut">
              <a:rPr lang="en-GB" smtClean="0"/>
              <a:t>07/04/2026</a:t>
            </a:fld>
            <a:endParaRPr lang="en-GB"/>
          </a:p>
        </p:txBody>
      </p:sp>
      <p:sp>
        <p:nvSpPr>
          <p:cNvPr id="6" name="Footer Placeholder 5">
            <a:extLst>
              <a:ext uri="{FF2B5EF4-FFF2-40B4-BE49-F238E27FC236}">
                <a16:creationId xmlns:a16="http://schemas.microsoft.com/office/drawing/2014/main" id="{256BAFA8-1DA1-094D-7FCF-6F06ED6B9A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A74648-EA0B-02F0-74A6-1823848E8C50}"/>
              </a:ext>
            </a:extLst>
          </p:cNvPr>
          <p:cNvSpPr>
            <a:spLocks noGrp="1"/>
          </p:cNvSpPr>
          <p:nvPr>
            <p:ph type="sldNum" sz="quarter" idx="12"/>
          </p:nvPr>
        </p:nvSpPr>
        <p:spPr/>
        <p:txBody>
          <a:bodyPr/>
          <a:lstStyle/>
          <a:p>
            <a:fld id="{F1EA4D69-C9C3-44A0-9B35-E01F9024004A}" type="slidenum">
              <a:rPr lang="en-GB" smtClean="0"/>
              <a:t>‹#›</a:t>
            </a:fld>
            <a:endParaRPr lang="en-GB"/>
          </a:p>
        </p:txBody>
      </p:sp>
    </p:spTree>
    <p:extLst>
      <p:ext uri="{BB962C8B-B14F-4D97-AF65-F5344CB8AC3E}">
        <p14:creationId xmlns:p14="http://schemas.microsoft.com/office/powerpoint/2010/main" val="2254410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1E0D7-4112-2F62-8009-483E49DA9F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BFBB92-E390-AE9C-9ADC-7C2F971D22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2A8F9B-DB89-D01E-597A-89AAB51240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0CDFD7-2F7D-45A4-E729-6D6D63CEC5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D1AB68-F960-4867-479A-C178C50A1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5A35BB5-0962-A5AB-AB2A-EF0FAF7C3F50}"/>
              </a:ext>
            </a:extLst>
          </p:cNvPr>
          <p:cNvSpPr>
            <a:spLocks noGrp="1"/>
          </p:cNvSpPr>
          <p:nvPr>
            <p:ph type="dt" sz="half" idx="10"/>
          </p:nvPr>
        </p:nvSpPr>
        <p:spPr/>
        <p:txBody>
          <a:bodyPr/>
          <a:lstStyle/>
          <a:p>
            <a:fld id="{084199EB-0498-4B72-892C-C1AC1627D9D5}" type="datetimeFigureOut">
              <a:rPr lang="en-GB" smtClean="0"/>
              <a:t>07/04/2026</a:t>
            </a:fld>
            <a:endParaRPr lang="en-GB"/>
          </a:p>
        </p:txBody>
      </p:sp>
      <p:sp>
        <p:nvSpPr>
          <p:cNvPr id="8" name="Footer Placeholder 7">
            <a:extLst>
              <a:ext uri="{FF2B5EF4-FFF2-40B4-BE49-F238E27FC236}">
                <a16:creationId xmlns:a16="http://schemas.microsoft.com/office/drawing/2014/main" id="{21798213-D458-80BF-F85E-BAE6FBA902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2ADF66B-B1F3-61F3-892E-42AC8C9E803F}"/>
              </a:ext>
            </a:extLst>
          </p:cNvPr>
          <p:cNvSpPr>
            <a:spLocks noGrp="1"/>
          </p:cNvSpPr>
          <p:nvPr>
            <p:ph type="sldNum" sz="quarter" idx="12"/>
          </p:nvPr>
        </p:nvSpPr>
        <p:spPr/>
        <p:txBody>
          <a:bodyPr/>
          <a:lstStyle/>
          <a:p>
            <a:fld id="{F1EA4D69-C9C3-44A0-9B35-E01F9024004A}" type="slidenum">
              <a:rPr lang="en-GB" smtClean="0"/>
              <a:t>‹#›</a:t>
            </a:fld>
            <a:endParaRPr lang="en-GB"/>
          </a:p>
        </p:txBody>
      </p:sp>
    </p:spTree>
    <p:extLst>
      <p:ext uri="{BB962C8B-B14F-4D97-AF65-F5344CB8AC3E}">
        <p14:creationId xmlns:p14="http://schemas.microsoft.com/office/powerpoint/2010/main" val="3524735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9151-A564-69BC-3406-B3E3CD5C04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9FD9CB-386B-974A-49EC-3EC587153F3D}"/>
              </a:ext>
            </a:extLst>
          </p:cNvPr>
          <p:cNvSpPr>
            <a:spLocks noGrp="1"/>
          </p:cNvSpPr>
          <p:nvPr>
            <p:ph type="dt" sz="half" idx="10"/>
          </p:nvPr>
        </p:nvSpPr>
        <p:spPr/>
        <p:txBody>
          <a:bodyPr/>
          <a:lstStyle/>
          <a:p>
            <a:fld id="{084199EB-0498-4B72-892C-C1AC1627D9D5}" type="datetimeFigureOut">
              <a:rPr lang="en-GB" smtClean="0"/>
              <a:t>07/04/2026</a:t>
            </a:fld>
            <a:endParaRPr lang="en-GB"/>
          </a:p>
        </p:txBody>
      </p:sp>
      <p:sp>
        <p:nvSpPr>
          <p:cNvPr id="4" name="Footer Placeholder 3">
            <a:extLst>
              <a:ext uri="{FF2B5EF4-FFF2-40B4-BE49-F238E27FC236}">
                <a16:creationId xmlns:a16="http://schemas.microsoft.com/office/drawing/2014/main" id="{A18B91C6-905C-7700-5826-90DA8778FF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F0D7CED-B8E6-62D8-F69A-AFF485E9E632}"/>
              </a:ext>
            </a:extLst>
          </p:cNvPr>
          <p:cNvSpPr>
            <a:spLocks noGrp="1"/>
          </p:cNvSpPr>
          <p:nvPr>
            <p:ph type="sldNum" sz="quarter" idx="12"/>
          </p:nvPr>
        </p:nvSpPr>
        <p:spPr/>
        <p:txBody>
          <a:bodyPr/>
          <a:lstStyle/>
          <a:p>
            <a:fld id="{F1EA4D69-C9C3-44A0-9B35-E01F9024004A}" type="slidenum">
              <a:rPr lang="en-GB" smtClean="0"/>
              <a:t>‹#›</a:t>
            </a:fld>
            <a:endParaRPr lang="en-GB"/>
          </a:p>
        </p:txBody>
      </p:sp>
    </p:spTree>
    <p:extLst>
      <p:ext uri="{BB962C8B-B14F-4D97-AF65-F5344CB8AC3E}">
        <p14:creationId xmlns:p14="http://schemas.microsoft.com/office/powerpoint/2010/main" val="3501174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19586C-349B-F93E-4DFE-C1D382138B0D}"/>
              </a:ext>
            </a:extLst>
          </p:cNvPr>
          <p:cNvSpPr>
            <a:spLocks noGrp="1"/>
          </p:cNvSpPr>
          <p:nvPr>
            <p:ph type="dt" sz="half" idx="10"/>
          </p:nvPr>
        </p:nvSpPr>
        <p:spPr/>
        <p:txBody>
          <a:bodyPr/>
          <a:lstStyle/>
          <a:p>
            <a:fld id="{084199EB-0498-4B72-892C-C1AC1627D9D5}" type="datetimeFigureOut">
              <a:rPr lang="en-GB" smtClean="0"/>
              <a:t>07/04/2026</a:t>
            </a:fld>
            <a:endParaRPr lang="en-GB"/>
          </a:p>
        </p:txBody>
      </p:sp>
      <p:sp>
        <p:nvSpPr>
          <p:cNvPr id="3" name="Footer Placeholder 2">
            <a:extLst>
              <a:ext uri="{FF2B5EF4-FFF2-40B4-BE49-F238E27FC236}">
                <a16:creationId xmlns:a16="http://schemas.microsoft.com/office/drawing/2014/main" id="{91A47D7F-FBAD-CD27-BCB0-473F08F96C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3F962B-C5A3-E9EC-FB7B-7BF5D660907E}"/>
              </a:ext>
            </a:extLst>
          </p:cNvPr>
          <p:cNvSpPr>
            <a:spLocks noGrp="1"/>
          </p:cNvSpPr>
          <p:nvPr>
            <p:ph type="sldNum" sz="quarter" idx="12"/>
          </p:nvPr>
        </p:nvSpPr>
        <p:spPr/>
        <p:txBody>
          <a:bodyPr/>
          <a:lstStyle/>
          <a:p>
            <a:fld id="{F1EA4D69-C9C3-44A0-9B35-E01F9024004A}" type="slidenum">
              <a:rPr lang="en-GB" smtClean="0"/>
              <a:t>‹#›</a:t>
            </a:fld>
            <a:endParaRPr lang="en-GB"/>
          </a:p>
        </p:txBody>
      </p:sp>
    </p:spTree>
    <p:extLst>
      <p:ext uri="{BB962C8B-B14F-4D97-AF65-F5344CB8AC3E}">
        <p14:creationId xmlns:p14="http://schemas.microsoft.com/office/powerpoint/2010/main" val="2201131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9A0A-387A-07A7-3D71-B6D0642BC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ABFECE5-0DF2-1451-5266-FC85B2255D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7498589-A253-8ADB-8342-8952129777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9F990-668E-06C1-DA40-F0EA367458F6}"/>
              </a:ext>
            </a:extLst>
          </p:cNvPr>
          <p:cNvSpPr>
            <a:spLocks noGrp="1"/>
          </p:cNvSpPr>
          <p:nvPr>
            <p:ph type="dt" sz="half" idx="10"/>
          </p:nvPr>
        </p:nvSpPr>
        <p:spPr/>
        <p:txBody>
          <a:bodyPr/>
          <a:lstStyle/>
          <a:p>
            <a:fld id="{084199EB-0498-4B72-892C-C1AC1627D9D5}" type="datetimeFigureOut">
              <a:rPr lang="en-GB" smtClean="0"/>
              <a:t>07/04/2026</a:t>
            </a:fld>
            <a:endParaRPr lang="en-GB"/>
          </a:p>
        </p:txBody>
      </p:sp>
      <p:sp>
        <p:nvSpPr>
          <p:cNvPr id="6" name="Footer Placeholder 5">
            <a:extLst>
              <a:ext uri="{FF2B5EF4-FFF2-40B4-BE49-F238E27FC236}">
                <a16:creationId xmlns:a16="http://schemas.microsoft.com/office/drawing/2014/main" id="{5605B27F-8FCE-6160-5C9F-E6CC8602BE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F0D44C-30E7-0946-A5FB-F37F72676506}"/>
              </a:ext>
            </a:extLst>
          </p:cNvPr>
          <p:cNvSpPr>
            <a:spLocks noGrp="1"/>
          </p:cNvSpPr>
          <p:nvPr>
            <p:ph type="sldNum" sz="quarter" idx="12"/>
          </p:nvPr>
        </p:nvSpPr>
        <p:spPr/>
        <p:txBody>
          <a:bodyPr/>
          <a:lstStyle/>
          <a:p>
            <a:fld id="{F1EA4D69-C9C3-44A0-9B35-E01F9024004A}" type="slidenum">
              <a:rPr lang="en-GB" smtClean="0"/>
              <a:t>‹#›</a:t>
            </a:fld>
            <a:endParaRPr lang="en-GB"/>
          </a:p>
        </p:txBody>
      </p:sp>
    </p:spTree>
    <p:extLst>
      <p:ext uri="{BB962C8B-B14F-4D97-AF65-F5344CB8AC3E}">
        <p14:creationId xmlns:p14="http://schemas.microsoft.com/office/powerpoint/2010/main" val="297880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AA31-30FE-4ED2-AD46-468AA6DB2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AE69807-6342-FC20-3039-F0C58CFA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A9C7B22-3993-3882-1D6C-4859715C1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45E10-F4AD-C1D2-722A-D9325416E371}"/>
              </a:ext>
            </a:extLst>
          </p:cNvPr>
          <p:cNvSpPr>
            <a:spLocks noGrp="1"/>
          </p:cNvSpPr>
          <p:nvPr>
            <p:ph type="dt" sz="half" idx="10"/>
          </p:nvPr>
        </p:nvSpPr>
        <p:spPr/>
        <p:txBody>
          <a:bodyPr/>
          <a:lstStyle/>
          <a:p>
            <a:fld id="{084199EB-0498-4B72-892C-C1AC1627D9D5}" type="datetimeFigureOut">
              <a:rPr lang="en-GB" smtClean="0"/>
              <a:t>07/04/2026</a:t>
            </a:fld>
            <a:endParaRPr lang="en-GB"/>
          </a:p>
        </p:txBody>
      </p:sp>
      <p:sp>
        <p:nvSpPr>
          <p:cNvPr id="6" name="Footer Placeholder 5">
            <a:extLst>
              <a:ext uri="{FF2B5EF4-FFF2-40B4-BE49-F238E27FC236}">
                <a16:creationId xmlns:a16="http://schemas.microsoft.com/office/drawing/2014/main" id="{98FD2DB7-8EC2-AF3F-94AD-C777303CCC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F60708-E6AD-0171-83E0-5AABA3E53DE2}"/>
              </a:ext>
            </a:extLst>
          </p:cNvPr>
          <p:cNvSpPr>
            <a:spLocks noGrp="1"/>
          </p:cNvSpPr>
          <p:nvPr>
            <p:ph type="sldNum" sz="quarter" idx="12"/>
          </p:nvPr>
        </p:nvSpPr>
        <p:spPr/>
        <p:txBody>
          <a:bodyPr/>
          <a:lstStyle/>
          <a:p>
            <a:fld id="{F1EA4D69-C9C3-44A0-9B35-E01F9024004A}" type="slidenum">
              <a:rPr lang="en-GB" smtClean="0"/>
              <a:t>‹#›</a:t>
            </a:fld>
            <a:endParaRPr lang="en-GB"/>
          </a:p>
        </p:txBody>
      </p:sp>
    </p:spTree>
    <p:extLst>
      <p:ext uri="{BB962C8B-B14F-4D97-AF65-F5344CB8AC3E}">
        <p14:creationId xmlns:p14="http://schemas.microsoft.com/office/powerpoint/2010/main" val="3925381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E35E38-30A0-20B3-095B-34F8A9AE14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8DBA60-E988-C0D5-C781-44DC37E425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735BF0-4DFD-6503-C58C-C4FC212F07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4199EB-0498-4B72-892C-C1AC1627D9D5}" type="datetimeFigureOut">
              <a:rPr lang="en-GB" smtClean="0"/>
              <a:t>07/04/2026</a:t>
            </a:fld>
            <a:endParaRPr lang="en-GB"/>
          </a:p>
        </p:txBody>
      </p:sp>
      <p:sp>
        <p:nvSpPr>
          <p:cNvPr id="5" name="Footer Placeholder 4">
            <a:extLst>
              <a:ext uri="{FF2B5EF4-FFF2-40B4-BE49-F238E27FC236}">
                <a16:creationId xmlns:a16="http://schemas.microsoft.com/office/drawing/2014/main" id="{AB6DFF6D-8204-9EB1-FDBB-BA7F9E820A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5DB6394-685E-570D-46B6-2F8619486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EA4D69-C9C3-44A0-9B35-E01F9024004A}" type="slidenum">
              <a:rPr lang="en-GB" smtClean="0"/>
              <a:t>‹#›</a:t>
            </a:fld>
            <a:endParaRPr lang="en-GB"/>
          </a:p>
        </p:txBody>
      </p:sp>
      <p:sp>
        <p:nvSpPr>
          <p:cNvPr id="8" name="TextBox 7">
            <a:extLst>
              <a:ext uri="{FF2B5EF4-FFF2-40B4-BE49-F238E27FC236}">
                <a16:creationId xmlns:a16="http://schemas.microsoft.com/office/drawing/2014/main" id="{A8590572-7199-64C5-893A-BB37E323160A}"/>
              </a:ext>
            </a:extLst>
          </p:cNvPr>
          <p:cNvSpPr txBox="1"/>
          <p:nvPr userDrawn="1">
            <p:extLst>
              <p:ext uri="{1162E1C5-73C7-4A58-AE30-91384D911F3F}">
                <p184:classification xmlns:p184="http://schemas.microsoft.com/office/powerpoint/2018/4/main" val="hdr"/>
              </p:ext>
            </p:extLst>
          </p:nvPr>
        </p:nvSpPr>
        <p:spPr>
          <a:xfrm>
            <a:off x="63500" y="63500"/>
            <a:ext cx="1270000" cy="152400"/>
          </a:xfrm>
          <a:prstGeom prst="rect">
            <a:avLst/>
          </a:prstGeom>
        </p:spPr>
        <p:txBody>
          <a:bodyPr horzOverflow="overflow" lIns="0" tIns="0" rIns="0" bIns="0">
            <a:spAutoFit/>
          </a:bodyPr>
          <a:lstStyle/>
          <a:p>
            <a:pPr algn="l"/>
            <a:r>
              <a:rPr lang="en-US" sz="1000">
                <a:solidFill>
                  <a:srgbClr val="008000">
                    <a:alpha val="50000"/>
                  </a:srgbClr>
                </a:solidFill>
                <a:latin typeface="Aptos" panose="020B0004020202020204" pitchFamily="34" charset="0"/>
              </a:rPr>
              <a:t>Classification: Internal</a:t>
            </a:r>
          </a:p>
        </p:txBody>
      </p:sp>
    </p:spTree>
    <p:extLst>
      <p:ext uri="{BB962C8B-B14F-4D97-AF65-F5344CB8AC3E}">
        <p14:creationId xmlns:p14="http://schemas.microsoft.com/office/powerpoint/2010/main" val="1773738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tmp"/><Relationship Id="rId5" Type="http://schemas.openxmlformats.org/officeDocument/2006/relationships/image" Target="../media/image28.tmp"/><Relationship Id="rId4" Type="http://schemas.openxmlformats.org/officeDocument/2006/relationships/image" Target="../media/image3.tm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tmp"/><Relationship Id="rId3" Type="http://schemas.openxmlformats.org/officeDocument/2006/relationships/image" Target="../media/image30.tmp"/><Relationship Id="rId7" Type="http://schemas.openxmlformats.org/officeDocument/2006/relationships/image" Target="../media/image11.tm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mp"/><Relationship Id="rId5" Type="http://schemas.openxmlformats.org/officeDocument/2006/relationships/image" Target="../media/image32.tmp"/><Relationship Id="rId10" Type="http://schemas.openxmlformats.org/officeDocument/2006/relationships/image" Target="../media/image5.tmp"/><Relationship Id="rId4" Type="http://schemas.openxmlformats.org/officeDocument/2006/relationships/image" Target="../media/image31.tmp"/><Relationship Id="rId9" Type="http://schemas.openxmlformats.org/officeDocument/2006/relationships/image" Target="../media/image8.tmp"/></Relationships>
</file>

<file path=ppt/slides/_rels/slide13.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tmp"/></Relationships>
</file>

<file path=ppt/slides/_rels/slide14.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ukradon.org/information/ukmaps" TargetMode="Externa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14.tmp"/><Relationship Id="rId1" Type="http://schemas.openxmlformats.org/officeDocument/2006/relationships/slideLayout" Target="../slideLayouts/slideLayout2.xml"/><Relationship Id="rId5" Type="http://schemas.openxmlformats.org/officeDocument/2006/relationships/image" Target="../media/image38.tmp"/><Relationship Id="rId4" Type="http://schemas.openxmlformats.org/officeDocument/2006/relationships/image" Target="../media/image37.tmp"/></Relationships>
</file>

<file path=ppt/slides/_rels/slide1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slideLayout" Target="../slideLayouts/slideLayout2.xml"/><Relationship Id="rId1" Type="http://schemas.openxmlformats.org/officeDocument/2006/relationships/video" Target="https://www.youtube.com/embed/G2QT_NzVyPg?feature=oembed" TargetMode="External"/><Relationship Id="rId5" Type="http://schemas.openxmlformats.org/officeDocument/2006/relationships/image" Target="../media/image40.tmp"/><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tmp"/><Relationship Id="rId5" Type="http://schemas.openxmlformats.org/officeDocument/2006/relationships/image" Target="../media/image42.tmp"/><Relationship Id="rId4" Type="http://schemas.openxmlformats.org/officeDocument/2006/relationships/image" Target="../media/image41.tmp"/></Relationships>
</file>

<file path=ppt/slides/_rels/slide18.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2.xml"/><Relationship Id="rId5" Type="http://schemas.openxmlformats.org/officeDocument/2006/relationships/image" Target="../media/image47.tmp"/><Relationship Id="rId4" Type="http://schemas.openxmlformats.org/officeDocument/2006/relationships/image" Target="../media/image46.tmp"/></Relationships>
</file>

<file path=ppt/slides/_rels/slide19.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tmp"/><Relationship Id="rId4" Type="http://schemas.openxmlformats.org/officeDocument/2006/relationships/image" Target="../media/image49.tmp"/></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tmp"/><Relationship Id="rId5" Type="http://schemas.openxmlformats.org/officeDocument/2006/relationships/image" Target="../media/image5.tmp"/><Relationship Id="rId4" Type="http://schemas.openxmlformats.org/officeDocument/2006/relationships/image" Target="../media/image4.tmp"/></Relationships>
</file>

<file path=ppt/slides/_rels/slide20.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tmp"/><Relationship Id="rId5" Type="http://schemas.openxmlformats.org/officeDocument/2006/relationships/image" Target="../media/image52.tmp"/><Relationship Id="rId4" Type="http://schemas.openxmlformats.org/officeDocument/2006/relationships/image" Target="../media/image51.tmp"/></Relationships>
</file>

<file path=ppt/slides/_rels/slide21.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3.tmp"/><Relationship Id="rId1" Type="http://schemas.openxmlformats.org/officeDocument/2006/relationships/slideLayout" Target="../slideLayouts/slideLayout2.xml"/><Relationship Id="rId4" Type="http://schemas.openxmlformats.org/officeDocument/2006/relationships/image" Target="../media/image54.tmp"/></Relationships>
</file>

<file path=ppt/slides/_rels/slide22.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55.tmp"/><Relationship Id="rId1" Type="http://schemas.openxmlformats.org/officeDocument/2006/relationships/slideLayout" Target="../slideLayouts/slideLayout2.xml"/><Relationship Id="rId4" Type="http://schemas.openxmlformats.org/officeDocument/2006/relationships/image" Target="../media/image40.tmp"/></Relationships>
</file>

<file path=ppt/slides/_rels/slide3.xml.rels><?xml version="1.0" encoding="UTF-8" standalone="yes"?>
<Relationships xmlns="http://schemas.openxmlformats.org/package/2006/relationships"><Relationship Id="rId8" Type="http://schemas.openxmlformats.org/officeDocument/2006/relationships/image" Target="../media/image13.tmp"/><Relationship Id="rId3" Type="http://schemas.openxmlformats.org/officeDocument/2006/relationships/image" Target="../media/image8.tmp"/><Relationship Id="rId7" Type="http://schemas.openxmlformats.org/officeDocument/2006/relationships/image" Target="../media/image12.tmp"/><Relationship Id="rId2" Type="http://schemas.openxmlformats.org/officeDocument/2006/relationships/image" Target="../media/image7.tmp"/><Relationship Id="rId1" Type="http://schemas.openxmlformats.org/officeDocument/2006/relationships/slideLayout" Target="../slideLayouts/slideLayout2.xml"/><Relationship Id="rId6" Type="http://schemas.openxmlformats.org/officeDocument/2006/relationships/image" Target="../media/image11.tmp"/><Relationship Id="rId5" Type="http://schemas.openxmlformats.org/officeDocument/2006/relationships/image" Target="../media/image10.tmp"/><Relationship Id="rId4" Type="http://schemas.openxmlformats.org/officeDocument/2006/relationships/image" Target="../media/image9.png"/><Relationship Id="rId9" Type="http://schemas.openxmlformats.org/officeDocument/2006/relationships/image" Target="../media/image14.tmp"/></Relationships>
</file>

<file path=ppt/slides/_rels/slide4.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slideLayout" Target="../slideLayouts/slideLayout2.xml"/><Relationship Id="rId1" Type="http://schemas.openxmlformats.org/officeDocument/2006/relationships/video" Target="https://www.youtube.com/embed/zT6ntTTObKY?feature=oembed" TargetMode="External"/><Relationship Id="rId6" Type="http://schemas.openxmlformats.org/officeDocument/2006/relationships/image" Target="../media/image10.tmp"/><Relationship Id="rId5" Type="http://schemas.openxmlformats.org/officeDocument/2006/relationships/image" Target="../media/image17.jpeg"/><Relationship Id="rId4" Type="http://schemas.openxmlformats.org/officeDocument/2006/relationships/image" Target="../media/image16.tmp"/></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tDeXYb_ieOQ?feature=oembed" TargetMode="Externa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hyperlink" Target="https://www.britannica.com/video/carbon-monoxide-poisoning/-208034" TargetMode="External"/><Relationship Id="rId1" Type="http://schemas.openxmlformats.org/officeDocument/2006/relationships/slideLayout" Target="../slideLayouts/slideLayout2.xml"/><Relationship Id="rId6" Type="http://schemas.openxmlformats.org/officeDocument/2006/relationships/image" Target="../media/image24.tmp"/><Relationship Id="rId5" Type="http://schemas.openxmlformats.org/officeDocument/2006/relationships/image" Target="../media/image7.tmp"/><Relationship Id="rId4" Type="http://schemas.openxmlformats.org/officeDocument/2006/relationships/image" Target="../media/image23.tmp"/></Relationships>
</file>

<file path=ppt/slides/_rels/slide9.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67EE3-518D-789F-3055-038DDF74747A}"/>
              </a:ext>
            </a:extLst>
          </p:cNvPr>
          <p:cNvSpPr>
            <a:spLocks noGrp="1"/>
          </p:cNvSpPr>
          <p:nvPr>
            <p:ph type="ctrTitle"/>
          </p:nvPr>
        </p:nvSpPr>
        <p:spPr/>
        <p:style>
          <a:lnRef idx="2">
            <a:schemeClr val="dk1">
              <a:shade val="15000"/>
            </a:schemeClr>
          </a:lnRef>
          <a:fillRef idx="1">
            <a:schemeClr val="dk1"/>
          </a:fillRef>
          <a:effectRef idx="0">
            <a:schemeClr val="dk1"/>
          </a:effectRef>
          <a:fontRef idx="minor">
            <a:schemeClr val="lt1"/>
          </a:fontRef>
        </p:style>
        <p:txBody>
          <a:bodyPr/>
          <a:lstStyle/>
          <a:p>
            <a:r>
              <a:rPr lang="en-GB">
                <a:latin typeface="Lato" panose="020F0502020204030203" pitchFamily="34" charset="0"/>
              </a:rPr>
              <a:t>An Introduction into Indoor Air Quality</a:t>
            </a:r>
            <a:endParaRPr lang="en-GB" dirty="0">
              <a:latin typeface="Lato" panose="020F0502020204030203" pitchFamily="34" charset="0"/>
            </a:endParaRPr>
          </a:p>
        </p:txBody>
      </p:sp>
      <p:pic>
        <p:nvPicPr>
          <p:cNvPr id="4" name="Picture 3">
            <a:extLst>
              <a:ext uri="{FF2B5EF4-FFF2-40B4-BE49-F238E27FC236}">
                <a16:creationId xmlns:a16="http://schemas.microsoft.com/office/drawing/2014/main" id="{0634E018-9252-BC01-2EC9-6D5476C14932}"/>
              </a:ext>
            </a:extLst>
          </p:cNvPr>
          <p:cNvPicPr>
            <a:picLocks noChangeAspect="1"/>
          </p:cNvPicPr>
          <p:nvPr/>
        </p:nvPicPr>
        <p:blipFill>
          <a:blip r:embed="rId2"/>
          <a:stretch>
            <a:fillRect/>
          </a:stretch>
        </p:blipFill>
        <p:spPr>
          <a:xfrm>
            <a:off x="5100079" y="3801795"/>
            <a:ext cx="1991842" cy="2387601"/>
          </a:xfrm>
          <a:prstGeom prst="rect">
            <a:avLst/>
          </a:prstGeom>
        </p:spPr>
      </p:pic>
    </p:spTree>
    <p:extLst>
      <p:ext uri="{BB962C8B-B14F-4D97-AF65-F5344CB8AC3E}">
        <p14:creationId xmlns:p14="http://schemas.microsoft.com/office/powerpoint/2010/main" val="267149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5C27E-4233-A59A-B424-27AD32D96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41AE9-7439-D547-0CB6-E5325EF78530}"/>
              </a:ext>
            </a:extLst>
          </p:cNvPr>
          <p:cNvSpPr>
            <a:spLocks noGrp="1"/>
          </p:cNvSpPr>
          <p:nvPr>
            <p:ph type="title"/>
          </p:nvPr>
        </p:nvSpPr>
        <p:spPr>
          <a:xfrm>
            <a:off x="838200" y="365125"/>
            <a:ext cx="10637776" cy="1353947"/>
          </a:xfrm>
        </p:spPr>
        <p:style>
          <a:lnRef idx="2">
            <a:schemeClr val="dk1">
              <a:shade val="15000"/>
            </a:schemeClr>
          </a:lnRef>
          <a:fillRef idx="1">
            <a:schemeClr val="dk1"/>
          </a:fillRef>
          <a:effectRef idx="0">
            <a:schemeClr val="dk1"/>
          </a:effectRef>
          <a:fontRef idx="minor">
            <a:schemeClr val="lt1"/>
          </a:fontRef>
        </p:style>
        <p:txBody>
          <a:bodyPr>
            <a:normAutofit fontScale="90000"/>
          </a:bodyPr>
          <a:lstStyle/>
          <a:p>
            <a:pPr algn="ctr"/>
            <a:br>
              <a:rPr lang="en-GB" kern="100" dirty="0">
                <a:latin typeface="Lato" panose="020F0502020204030203" pitchFamily="34" charset="0"/>
                <a:ea typeface="Aptos" panose="020B0004020202020204" pitchFamily="34" charset="0"/>
                <a:cs typeface="Arial" panose="020B0604020202020204" pitchFamily="34" charset="0"/>
              </a:rPr>
            </a:br>
            <a:r>
              <a:rPr lang="en-GB" kern="100" dirty="0">
                <a:latin typeface="Lato" panose="020F0502020204030203" pitchFamily="34" charset="0"/>
                <a:ea typeface="Aptos" panose="020B0004020202020204" pitchFamily="34" charset="0"/>
                <a:cs typeface="Arial" panose="020B0604020202020204" pitchFamily="34" charset="0"/>
              </a:rPr>
              <a:t>How to reduce the chances of Carbon monoxide poisoning</a:t>
            </a:r>
            <a:br>
              <a:rPr lang="en-GB" kern="100" dirty="0">
                <a:latin typeface="Aptos" panose="020B0004020202020204" pitchFamily="34" charset="0"/>
                <a:ea typeface="Aptos" panose="020B0004020202020204" pitchFamily="34" charset="0"/>
                <a:cs typeface="Arial" panose="020B0604020202020204" pitchFamily="34" charset="0"/>
              </a:rPr>
            </a:br>
            <a:endParaRPr lang="en-GB" dirty="0"/>
          </a:p>
        </p:txBody>
      </p:sp>
      <p:pic>
        <p:nvPicPr>
          <p:cNvPr id="5" name="Picture 4">
            <a:extLst>
              <a:ext uri="{FF2B5EF4-FFF2-40B4-BE49-F238E27FC236}">
                <a16:creationId xmlns:a16="http://schemas.microsoft.com/office/drawing/2014/main" id="{C67FDAC0-F3C0-FAD2-794D-8E3FD52A98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2221" y="2017552"/>
            <a:ext cx="2159912" cy="1353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B7E8FBA1-2CA8-6DE1-5532-C61F1FDF4FB3}"/>
              </a:ext>
            </a:extLst>
          </p:cNvPr>
          <p:cNvSpPr txBox="1"/>
          <p:nvPr/>
        </p:nvSpPr>
        <p:spPr>
          <a:xfrm>
            <a:off x="878194" y="2017552"/>
            <a:ext cx="5871876" cy="1211037"/>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lvl="0" algn="ctr">
              <a:lnSpc>
                <a:spcPct val="115000"/>
              </a:lnSpc>
            </a:pPr>
            <a:r>
              <a:rPr lang="en-GB" sz="1600" kern="100" dirty="0">
                <a:effectLst/>
                <a:latin typeface="Lato" panose="020F0502020204030203" pitchFamily="34" charset="0"/>
                <a:ea typeface="Aptos" panose="020B0004020202020204" pitchFamily="34" charset="0"/>
                <a:cs typeface="Arial" panose="020B0604020202020204" pitchFamily="34" charset="0"/>
              </a:rPr>
              <a:t>You </a:t>
            </a:r>
            <a:r>
              <a:rPr lang="en-GB" sz="1600"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have a </a:t>
            </a:r>
            <a:r>
              <a:rPr lang="en-GB" sz="1600" b="1"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working carbon monoxide detector </a:t>
            </a:r>
            <a:r>
              <a:rPr lang="en-GB" sz="1600"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that is makes an alarm sound. Make sure that the alarm is built to the British Standards </a:t>
            </a:r>
            <a:r>
              <a:rPr lang="en-US" sz="1600"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(EN 50291). </a:t>
            </a:r>
            <a:r>
              <a:rPr lang="en-US" sz="1600" b="1"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Regularly test that it is working. </a:t>
            </a:r>
          </a:p>
          <a:p>
            <a:pPr lvl="0" algn="ctr">
              <a:lnSpc>
                <a:spcPct val="115000"/>
              </a:lnSpc>
            </a:pPr>
            <a:endParaRPr lang="en-GB" sz="16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ECC3929-3D08-E2D2-0C73-819445E29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663" y="5037996"/>
            <a:ext cx="2233435" cy="1541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FD2079F4-17F8-AD8E-E6DF-52B64110C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525" y="3438233"/>
            <a:ext cx="2573688" cy="2019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8813BC13-0DCB-94C4-867D-886C1353E8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194" y="3429000"/>
            <a:ext cx="3047238" cy="2019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A20DEB57-3CA3-996C-F5D7-C1CFC2413AA9}"/>
              </a:ext>
            </a:extLst>
          </p:cNvPr>
          <p:cNvSpPr txBox="1"/>
          <p:nvPr/>
        </p:nvSpPr>
        <p:spPr>
          <a:xfrm>
            <a:off x="6948400" y="3558597"/>
            <a:ext cx="2297698" cy="119789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lvl="0" algn="ctr">
              <a:lnSpc>
                <a:spcPct val="115000"/>
              </a:lnSpc>
              <a:spcAft>
                <a:spcPts val="800"/>
              </a:spcAft>
            </a:pPr>
            <a:r>
              <a:rPr lang="en-GB" sz="1600"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Upgrade gas appliances for </a:t>
            </a:r>
            <a:r>
              <a:rPr lang="en-GB" sz="1600" b="1"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electrical appliances </a:t>
            </a:r>
            <a:r>
              <a:rPr lang="en-GB" sz="1600"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for heating and cooking.</a:t>
            </a:r>
            <a:endParaRPr lang="en-GB" sz="1600" kern="100" dirty="0">
              <a:solidFill>
                <a:schemeClr val="bg1"/>
              </a:solidFill>
              <a:latin typeface="Lato" panose="020F0502020204030203" pitchFamily="34" charset="0"/>
              <a:ea typeface="Aptos" panose="020B00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587B37D-835C-4E5D-90C1-9E0BCFE81B27}"/>
              </a:ext>
            </a:extLst>
          </p:cNvPr>
          <p:cNvSpPr txBox="1"/>
          <p:nvPr/>
        </p:nvSpPr>
        <p:spPr>
          <a:xfrm>
            <a:off x="9434285" y="5037996"/>
            <a:ext cx="2112426" cy="149419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lvl="0" algn="ctr">
              <a:lnSpc>
                <a:spcPct val="115000"/>
              </a:lnSpc>
            </a:pPr>
            <a:r>
              <a:rPr lang="en-GB" sz="1600" b="1"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Minimise the burning of solid fuels </a:t>
            </a:r>
            <a:r>
              <a:rPr lang="en-GB" sz="1600" kern="100" dirty="0">
                <a:effectLst/>
                <a:latin typeface="Lato" panose="020F0502020204030203" pitchFamily="34" charset="0"/>
                <a:ea typeface="Aptos" panose="020B0004020202020204" pitchFamily="34" charset="0"/>
                <a:cs typeface="Arial" panose="020B0604020202020204" pitchFamily="34" charset="0"/>
              </a:rPr>
              <a:t>in the home, such as wood burners. </a:t>
            </a:r>
          </a:p>
          <a:p>
            <a:pPr lvl="0" algn="ctr">
              <a:lnSpc>
                <a:spcPct val="115000"/>
              </a:lnSpc>
            </a:pPr>
            <a:endParaRPr lang="en-GB" sz="16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DB112D0-AA9C-4282-B2FA-DE761A7596C3}"/>
              </a:ext>
            </a:extLst>
          </p:cNvPr>
          <p:cNvSpPr txBox="1"/>
          <p:nvPr/>
        </p:nvSpPr>
        <p:spPr>
          <a:xfrm>
            <a:off x="4154393" y="5680852"/>
            <a:ext cx="2637952" cy="924997"/>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lvl="0">
              <a:lnSpc>
                <a:spcPct val="115000"/>
              </a:lnSpc>
            </a:pPr>
            <a:r>
              <a:rPr lang="en-GB" sz="1600" b="1"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Regularly ventilate </a:t>
            </a:r>
            <a:r>
              <a:rPr lang="en-GB" sz="1600" kern="100" dirty="0">
                <a:effectLst/>
                <a:latin typeface="Lato" panose="020F0502020204030203" pitchFamily="34" charset="0"/>
                <a:ea typeface="Aptos" panose="020B0004020202020204" pitchFamily="34" charset="0"/>
                <a:cs typeface="Arial" panose="020B0604020202020204" pitchFamily="34" charset="0"/>
              </a:rPr>
              <a:t>homes by opening windows and doors. </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4F35340-B4FA-6393-DC08-80A47023EF6A}"/>
              </a:ext>
            </a:extLst>
          </p:cNvPr>
          <p:cNvSpPr txBox="1"/>
          <p:nvPr/>
        </p:nvSpPr>
        <p:spPr>
          <a:xfrm>
            <a:off x="765984" y="5671945"/>
            <a:ext cx="3119454" cy="924997"/>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lvl="0" algn="ctr">
              <a:lnSpc>
                <a:spcPct val="115000"/>
              </a:lnSpc>
            </a:pPr>
            <a:r>
              <a:rPr lang="en-GB" sz="1600" b="1"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Regularly service gas appliances </a:t>
            </a:r>
            <a:r>
              <a:rPr lang="en-GB" sz="1600" kern="100" dirty="0">
                <a:effectLst/>
                <a:latin typeface="Lato" panose="020F0502020204030203" pitchFamily="34" charset="0"/>
                <a:ea typeface="Aptos" panose="020B0004020202020204" pitchFamily="34" charset="0"/>
                <a:cs typeface="Arial" panose="020B0604020202020204" pitchFamily="34" charset="0"/>
              </a:rPr>
              <a:t>such as gas boilers, gas cookers and fires. </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A3B2DAE0-AE5C-DB6C-821C-A2481C9FD8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4285" y="2017552"/>
            <a:ext cx="2041691" cy="2675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224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FCC8A-4E34-CC4E-A2A6-3DD256CA26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49CBF2-5971-EAA8-F5C9-1BEE6CADDBD9}"/>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pPr algn="ctr"/>
            <a:r>
              <a:rPr lang="en-GB" b="1" dirty="0">
                <a:latin typeface="Lato" panose="020F0502020204030203" pitchFamily="34" charset="0"/>
              </a:rPr>
              <a:t>Nitrogen Oxides (NO</a:t>
            </a:r>
            <a:r>
              <a:rPr lang="en-GB" b="1" baseline="-25000" dirty="0">
                <a:latin typeface="Lato" panose="020F0502020204030203" pitchFamily="34" charset="0"/>
              </a:rPr>
              <a:t>X</a:t>
            </a:r>
            <a:r>
              <a:rPr lang="en-GB" b="1" dirty="0">
                <a:latin typeface="Lato" panose="020F0502020204030203" pitchFamily="34" charset="0"/>
              </a:rPr>
              <a:t>)</a:t>
            </a:r>
            <a:r>
              <a:rPr lang="en-GB" dirty="0">
                <a:latin typeface="Lato" panose="020F0502020204030203" pitchFamily="34" charset="0"/>
              </a:rPr>
              <a:t> </a:t>
            </a:r>
          </a:p>
        </p:txBody>
      </p:sp>
      <p:sp>
        <p:nvSpPr>
          <p:cNvPr id="4" name="TextBox 3">
            <a:extLst>
              <a:ext uri="{FF2B5EF4-FFF2-40B4-BE49-F238E27FC236}">
                <a16:creationId xmlns:a16="http://schemas.microsoft.com/office/drawing/2014/main" id="{B34E6212-C3E2-1738-FED3-1CEFED1E2E65}"/>
              </a:ext>
            </a:extLst>
          </p:cNvPr>
          <p:cNvSpPr txBox="1"/>
          <p:nvPr/>
        </p:nvSpPr>
        <p:spPr>
          <a:xfrm>
            <a:off x="846857" y="1934985"/>
            <a:ext cx="3080907" cy="16546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nSpc>
                <a:spcPct val="115000"/>
              </a:lnSpc>
              <a:spcAft>
                <a:spcPts val="800"/>
              </a:spcAft>
              <a:buNone/>
            </a:pPr>
            <a:r>
              <a:rPr lang="en-GB" sz="1800" b="1"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Nitrogen oxides (NOx) </a:t>
            </a:r>
            <a:r>
              <a:rPr lang="en-GB" sz="1800" kern="100" dirty="0">
                <a:effectLst/>
                <a:latin typeface="Lato" panose="020F0502020204030203" pitchFamily="34" charset="0"/>
                <a:ea typeface="Aptos" panose="020B0004020202020204" pitchFamily="34" charset="0"/>
                <a:cs typeface="Arial" panose="020B0604020202020204" pitchFamily="34" charset="0"/>
              </a:rPr>
              <a:t>are formed when </a:t>
            </a:r>
            <a:r>
              <a:rPr lang="en-GB" kern="100" dirty="0">
                <a:latin typeface="Lato" panose="020F0502020204030203" pitchFamily="34" charset="0"/>
                <a:ea typeface="Aptos" panose="020B0004020202020204" pitchFamily="34" charset="0"/>
                <a:cs typeface="Arial" panose="020B0604020202020204" pitchFamily="34" charset="0"/>
              </a:rPr>
              <a:t>n</a:t>
            </a:r>
            <a:r>
              <a:rPr lang="en-GB" sz="1800" kern="100" dirty="0">
                <a:effectLst/>
                <a:latin typeface="Lato" panose="020F0502020204030203" pitchFamily="34" charset="0"/>
                <a:ea typeface="Aptos" panose="020B0004020202020204" pitchFamily="34" charset="0"/>
                <a:cs typeface="Arial" panose="020B0604020202020204" pitchFamily="34" charset="0"/>
              </a:rPr>
              <a:t>itrogen and oxygen from the air undergo a chemical reaction at high temperatures.</a:t>
            </a:r>
          </a:p>
        </p:txBody>
      </p:sp>
      <p:sp>
        <p:nvSpPr>
          <p:cNvPr id="6" name="TextBox 5">
            <a:extLst>
              <a:ext uri="{FF2B5EF4-FFF2-40B4-BE49-F238E27FC236}">
                <a16:creationId xmlns:a16="http://schemas.microsoft.com/office/drawing/2014/main" id="{B774FEA1-62C9-8656-E5FA-7D317511C0BF}"/>
              </a:ext>
            </a:extLst>
          </p:cNvPr>
          <p:cNvSpPr txBox="1"/>
          <p:nvPr/>
        </p:nvSpPr>
        <p:spPr>
          <a:xfrm>
            <a:off x="4213513" y="1905302"/>
            <a:ext cx="7140285" cy="1336071"/>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nSpc>
                <a:spcPct val="115000"/>
              </a:lnSpc>
              <a:spcAft>
                <a:spcPts val="800"/>
              </a:spcAft>
            </a:pPr>
            <a:r>
              <a:rPr lang="en-GB" sz="1800" kern="100" dirty="0">
                <a:effectLst/>
                <a:latin typeface="Lato" panose="020F0502020204030203" pitchFamily="34" charset="0"/>
                <a:ea typeface="Aptos" panose="020B0004020202020204" pitchFamily="34" charset="0"/>
                <a:cs typeface="Arial" panose="020B0604020202020204" pitchFamily="34" charset="0"/>
              </a:rPr>
              <a:t>Nitrogen oxides are also produced in car engines, through the same process. Households living near busy roads can have much higher levels of nitrogen oxides present, which can enter the home through open windows and doors. </a:t>
            </a:r>
          </a:p>
        </p:txBody>
      </p:sp>
      <p:pic>
        <p:nvPicPr>
          <p:cNvPr id="7" name="Picture 6">
            <a:extLst>
              <a:ext uri="{FF2B5EF4-FFF2-40B4-BE49-F238E27FC236}">
                <a16:creationId xmlns:a16="http://schemas.microsoft.com/office/drawing/2014/main" id="{AC703CFD-751C-D441-ADB8-A40A0F988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56" y="3759456"/>
            <a:ext cx="3080907" cy="2641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F7F3D159-4E38-57C1-4E9C-43618B7C5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9544" y="3672302"/>
            <a:ext cx="4617027" cy="2820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840257B5-4036-1A06-B59D-F1BA512DA83B}"/>
              </a:ext>
            </a:extLst>
          </p:cNvPr>
          <p:cNvSpPr txBox="1"/>
          <p:nvPr/>
        </p:nvSpPr>
        <p:spPr>
          <a:xfrm>
            <a:off x="9104172" y="3672302"/>
            <a:ext cx="2240972" cy="281545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nSpc>
                <a:spcPct val="115000"/>
              </a:lnSpc>
              <a:spcAft>
                <a:spcPts val="800"/>
              </a:spcAft>
            </a:pPr>
            <a:endParaRPr lang="en-GB" dirty="0">
              <a:latin typeface="Lato" panose="020F0502020204030203" pitchFamily="34" charset="0"/>
            </a:endParaRPr>
          </a:p>
          <a:p>
            <a:pPr>
              <a:lnSpc>
                <a:spcPct val="115000"/>
              </a:lnSpc>
              <a:spcAft>
                <a:spcPts val="800"/>
              </a:spcAft>
            </a:pPr>
            <a:r>
              <a:rPr lang="en-GB" dirty="0">
                <a:latin typeface="Lato" panose="020F0502020204030203" pitchFamily="34" charset="0"/>
              </a:rPr>
              <a:t>Households should ventilate houses by opening windows and doors, when there is less traffic on nearby roads.</a:t>
            </a:r>
          </a:p>
          <a:p>
            <a:pPr>
              <a:lnSpc>
                <a:spcPct val="115000"/>
              </a:lnSpc>
              <a:spcAft>
                <a:spcPts val="800"/>
              </a:spcAft>
            </a:pPr>
            <a:endParaRPr lang="en-GB" dirty="0">
              <a:latin typeface="Lato" panose="020F0502020204030203" pitchFamily="34" charset="0"/>
            </a:endParaRPr>
          </a:p>
        </p:txBody>
      </p:sp>
    </p:spTree>
    <p:extLst>
      <p:ext uri="{BB962C8B-B14F-4D97-AF65-F5344CB8AC3E}">
        <p14:creationId xmlns:p14="http://schemas.microsoft.com/office/powerpoint/2010/main" val="1482871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0DFFD-57A0-C838-A1A2-3CC7F576D5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813DFE-0D34-CCEF-C3BB-0FFD6EFAEF08}"/>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pPr algn="ctr"/>
            <a:r>
              <a:rPr lang="en-GB" b="1" dirty="0">
                <a:latin typeface="Lato" panose="020F0502020204030203" pitchFamily="34" charset="0"/>
              </a:rPr>
              <a:t>Volatile Organic Compounds(VOC)</a:t>
            </a:r>
            <a:r>
              <a:rPr lang="en-GB" dirty="0">
                <a:latin typeface="Lato" panose="020F0502020204030203" pitchFamily="34" charset="0"/>
              </a:rPr>
              <a:t> </a:t>
            </a:r>
          </a:p>
        </p:txBody>
      </p:sp>
      <p:sp>
        <p:nvSpPr>
          <p:cNvPr id="5" name="TextBox 4">
            <a:extLst>
              <a:ext uri="{FF2B5EF4-FFF2-40B4-BE49-F238E27FC236}">
                <a16:creationId xmlns:a16="http://schemas.microsoft.com/office/drawing/2014/main" id="{0054DDD7-F539-C2B0-4E03-6230D1AEC88B}"/>
              </a:ext>
            </a:extLst>
          </p:cNvPr>
          <p:cNvSpPr txBox="1"/>
          <p:nvPr/>
        </p:nvSpPr>
        <p:spPr>
          <a:xfrm>
            <a:off x="838200" y="1767827"/>
            <a:ext cx="7729728" cy="132587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nSpc>
                <a:spcPct val="115000"/>
              </a:lnSpc>
              <a:spcAft>
                <a:spcPts val="800"/>
              </a:spcAft>
              <a:buNone/>
            </a:pPr>
            <a:r>
              <a:rPr lang="en-GB" sz="2400" b="1"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Volatile organic compounds (VOC) </a:t>
            </a:r>
            <a:r>
              <a:rPr lang="en-GB" sz="2400"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are chemicals that </a:t>
            </a:r>
            <a:r>
              <a:rPr lang="en-GB" sz="2400" b="1"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easily evaporate to become gases </a:t>
            </a:r>
            <a:r>
              <a:rPr lang="en-GB" sz="2400" kern="100" dirty="0">
                <a:effectLst/>
                <a:latin typeface="Lato" panose="020F0502020204030203" pitchFamily="34" charset="0"/>
                <a:ea typeface="Aptos" panose="020B0004020202020204" pitchFamily="34" charset="0"/>
                <a:cs typeface="Arial" panose="020B0604020202020204" pitchFamily="34" charset="0"/>
              </a:rPr>
              <a:t>in the air at room temperature. </a:t>
            </a:r>
          </a:p>
        </p:txBody>
      </p:sp>
      <p:pic>
        <p:nvPicPr>
          <p:cNvPr id="9" name="Picture 8">
            <a:extLst>
              <a:ext uri="{FF2B5EF4-FFF2-40B4-BE49-F238E27FC236}">
                <a16:creationId xmlns:a16="http://schemas.microsoft.com/office/drawing/2014/main" id="{0AC03428-1046-9D7A-6223-91E1C617B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716" y="5319545"/>
            <a:ext cx="2565081" cy="1319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D619C1F-6EB3-7961-E992-CF8EDE160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375" y="3654777"/>
            <a:ext cx="2130551" cy="1426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D2CA79C8-133D-E745-C8EB-3FEA391F22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6161" y="5262944"/>
            <a:ext cx="2501765" cy="1319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36AB2B9-A108-3F8F-56E0-6F0B9AC481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5871" y="3651619"/>
            <a:ext cx="1440077" cy="1405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BC97DA45-4799-1FE2-4D0F-EA9B2A8E3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6936" y="3654777"/>
            <a:ext cx="1648145" cy="1405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E50238DF-066C-F713-16BD-52D628D203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6936" y="5262943"/>
            <a:ext cx="2633472" cy="1319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A48F4048-97DD-3106-BA5A-956A19FBB0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8716" y="3654776"/>
            <a:ext cx="2565082" cy="1514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9614D8FA-A24C-9BF7-E052-7CFBF66A67BE}"/>
              </a:ext>
            </a:extLst>
          </p:cNvPr>
          <p:cNvSpPr txBox="1"/>
          <p:nvPr/>
        </p:nvSpPr>
        <p:spPr>
          <a:xfrm>
            <a:off x="805274" y="3156762"/>
            <a:ext cx="7762653" cy="36933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GB" sz="1800" dirty="0">
                <a:effectLst/>
                <a:latin typeface="Lato" panose="020F0502020204030203" pitchFamily="34" charset="0"/>
                <a:ea typeface="Aptos" panose="020B0004020202020204" pitchFamily="34" charset="0"/>
                <a:cs typeface="Arial" panose="020B0604020202020204" pitchFamily="34" charset="0"/>
              </a:rPr>
              <a:t>There are a range of sources of VOC in the home, which include:</a:t>
            </a:r>
            <a:endParaRPr lang="en-GB" dirty="0"/>
          </a:p>
        </p:txBody>
      </p:sp>
      <p:pic>
        <p:nvPicPr>
          <p:cNvPr id="3" name="Picture 2">
            <a:extLst>
              <a:ext uri="{FF2B5EF4-FFF2-40B4-BE49-F238E27FC236}">
                <a16:creationId xmlns:a16="http://schemas.microsoft.com/office/drawing/2014/main" id="{8CF451CF-3F58-76F1-4E7B-167BD92892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8714" y="1841078"/>
            <a:ext cx="2565083" cy="1663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B3FAA6BF-24B7-BEC9-AA10-0D0A9D291700}"/>
              </a:ext>
            </a:extLst>
          </p:cNvPr>
          <p:cNvSpPr/>
          <p:nvPr/>
        </p:nvSpPr>
        <p:spPr>
          <a:xfrm>
            <a:off x="838199" y="3654776"/>
            <a:ext cx="1932433" cy="298436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600" b="1" dirty="0">
                <a:solidFill>
                  <a:schemeClr val="tx1"/>
                </a:solidFill>
                <a:latin typeface="Lato" panose="020F0502020204030203" pitchFamily="34" charset="0"/>
              </a:rPr>
              <a:t>Aerosols</a:t>
            </a:r>
          </a:p>
          <a:p>
            <a:pPr algn="ctr"/>
            <a:r>
              <a:rPr lang="en-GB" sz="1600" b="1" dirty="0">
                <a:solidFill>
                  <a:schemeClr val="tx1"/>
                </a:solidFill>
                <a:latin typeface="Lato" panose="020F0502020204030203" pitchFamily="34" charset="0"/>
              </a:rPr>
              <a:t>Cleaning Products</a:t>
            </a:r>
          </a:p>
          <a:p>
            <a:pPr algn="ctr"/>
            <a:r>
              <a:rPr lang="en-GB" sz="1600" b="1" dirty="0">
                <a:solidFill>
                  <a:schemeClr val="tx1"/>
                </a:solidFill>
                <a:latin typeface="Lato" panose="020F0502020204030203" pitchFamily="34" charset="0"/>
              </a:rPr>
              <a:t>Candles</a:t>
            </a:r>
          </a:p>
          <a:p>
            <a:pPr algn="ctr"/>
            <a:r>
              <a:rPr lang="en-GB" sz="1600" b="1" dirty="0">
                <a:solidFill>
                  <a:schemeClr val="tx1"/>
                </a:solidFill>
                <a:latin typeface="Lato" panose="020F0502020204030203" pitchFamily="34" charset="0"/>
              </a:rPr>
              <a:t>Furniture</a:t>
            </a:r>
          </a:p>
          <a:p>
            <a:pPr algn="ctr"/>
            <a:r>
              <a:rPr lang="en-GB" sz="1600" b="1" dirty="0">
                <a:solidFill>
                  <a:schemeClr val="tx1"/>
                </a:solidFill>
                <a:latin typeface="Lato" panose="020F0502020204030203" pitchFamily="34" charset="0"/>
              </a:rPr>
              <a:t>Paints</a:t>
            </a:r>
          </a:p>
          <a:p>
            <a:pPr algn="ctr"/>
            <a:r>
              <a:rPr lang="en-GB" sz="1600" b="1" dirty="0">
                <a:solidFill>
                  <a:schemeClr val="tx1"/>
                </a:solidFill>
                <a:latin typeface="Lato" panose="020F0502020204030203" pitchFamily="34" charset="0"/>
              </a:rPr>
              <a:t>Adhesives</a:t>
            </a:r>
          </a:p>
          <a:p>
            <a:pPr algn="ctr"/>
            <a:r>
              <a:rPr lang="en-GB" sz="1600" b="1" dirty="0">
                <a:solidFill>
                  <a:schemeClr val="tx1"/>
                </a:solidFill>
                <a:latin typeface="Lato" panose="020F0502020204030203" pitchFamily="34" charset="0"/>
              </a:rPr>
              <a:t>Cooking</a:t>
            </a:r>
          </a:p>
          <a:p>
            <a:pPr algn="ctr"/>
            <a:r>
              <a:rPr lang="en-GB" sz="1600" b="1" dirty="0">
                <a:solidFill>
                  <a:schemeClr val="tx1"/>
                </a:solidFill>
                <a:latin typeface="Lato" panose="020F0502020204030203" pitchFamily="34" charset="0"/>
              </a:rPr>
              <a:t>Building Materials</a:t>
            </a:r>
          </a:p>
          <a:p>
            <a:pPr algn="ctr"/>
            <a:r>
              <a:rPr lang="en-GB" sz="1600" b="1" dirty="0">
                <a:solidFill>
                  <a:schemeClr val="tx1"/>
                </a:solidFill>
                <a:latin typeface="Lato" panose="020F0502020204030203" pitchFamily="34" charset="0"/>
              </a:rPr>
              <a:t>Mould</a:t>
            </a:r>
          </a:p>
        </p:txBody>
      </p:sp>
    </p:spTree>
    <p:extLst>
      <p:ext uri="{BB962C8B-B14F-4D97-AF65-F5344CB8AC3E}">
        <p14:creationId xmlns:p14="http://schemas.microsoft.com/office/powerpoint/2010/main" val="3861259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8718F-62C7-A7BA-F18D-62386A624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FD4A40-88EF-BFE3-7912-A638B67BE924}"/>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normAutofit/>
          </a:bodyPr>
          <a:lstStyle/>
          <a:p>
            <a:pPr algn="ctr"/>
            <a:r>
              <a:rPr lang="en-GB" b="1" dirty="0"/>
              <a:t>Tobacco Smoke and Vaping</a:t>
            </a:r>
            <a:endParaRPr lang="en-GB" dirty="0"/>
          </a:p>
        </p:txBody>
      </p:sp>
      <p:sp>
        <p:nvSpPr>
          <p:cNvPr id="6" name="TextBox 5">
            <a:extLst>
              <a:ext uri="{FF2B5EF4-FFF2-40B4-BE49-F238E27FC236}">
                <a16:creationId xmlns:a16="http://schemas.microsoft.com/office/drawing/2014/main" id="{CFB0CC71-D5BE-397B-C087-E44E520005EC}"/>
              </a:ext>
            </a:extLst>
          </p:cNvPr>
          <p:cNvSpPr txBox="1"/>
          <p:nvPr/>
        </p:nvSpPr>
        <p:spPr>
          <a:xfrm>
            <a:off x="838200" y="1931214"/>
            <a:ext cx="6175664" cy="203132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dirty="0">
                <a:solidFill>
                  <a:schemeClr val="tx1"/>
                </a:solidFill>
                <a:latin typeface="Lato" panose="020F0502020204030203" pitchFamily="34" charset="0"/>
              </a:rPr>
              <a:t>Tobacco Smoke consists of more than </a:t>
            </a:r>
            <a:r>
              <a:rPr lang="en-GB" b="1" dirty="0">
                <a:solidFill>
                  <a:schemeClr val="tx1"/>
                </a:solidFill>
                <a:latin typeface="Lato" panose="020F0502020204030203" pitchFamily="34" charset="0"/>
              </a:rPr>
              <a:t>5,000 chemical compounds </a:t>
            </a:r>
            <a:r>
              <a:rPr lang="en-GB" dirty="0">
                <a:solidFill>
                  <a:schemeClr val="tx1"/>
                </a:solidFill>
                <a:latin typeface="Lato" panose="020F0502020204030203" pitchFamily="34" charset="0"/>
              </a:rPr>
              <a:t>including </a:t>
            </a:r>
            <a:r>
              <a:rPr lang="en-GB" b="1" dirty="0">
                <a:solidFill>
                  <a:schemeClr val="tx1"/>
                </a:solidFill>
                <a:latin typeface="Lato" panose="020F0502020204030203" pitchFamily="34" charset="0"/>
              </a:rPr>
              <a:t>nicotine</a:t>
            </a:r>
            <a:r>
              <a:rPr lang="en-GB" dirty="0">
                <a:solidFill>
                  <a:schemeClr val="tx1"/>
                </a:solidFill>
                <a:latin typeface="Lato" panose="020F0502020204030203" pitchFamily="34" charset="0"/>
              </a:rPr>
              <a:t>, </a:t>
            </a:r>
            <a:r>
              <a:rPr lang="en-GB" b="1" dirty="0">
                <a:solidFill>
                  <a:schemeClr val="tx1"/>
                </a:solidFill>
                <a:latin typeface="Lato" panose="020F0502020204030203" pitchFamily="34" charset="0"/>
              </a:rPr>
              <a:t>carbon monoxide</a:t>
            </a:r>
            <a:r>
              <a:rPr lang="en-GB" dirty="0">
                <a:solidFill>
                  <a:schemeClr val="tx1"/>
                </a:solidFill>
                <a:latin typeface="Lato" panose="020F0502020204030203" pitchFamily="34" charset="0"/>
              </a:rPr>
              <a:t>, </a:t>
            </a:r>
            <a:r>
              <a:rPr lang="en-GB" b="1" dirty="0">
                <a:solidFill>
                  <a:schemeClr val="tx1"/>
                </a:solidFill>
                <a:latin typeface="Lato" panose="020F0502020204030203" pitchFamily="34" charset="0"/>
              </a:rPr>
              <a:t>particulate matter</a:t>
            </a:r>
            <a:r>
              <a:rPr lang="en-GB" dirty="0">
                <a:solidFill>
                  <a:schemeClr val="tx1"/>
                </a:solidFill>
                <a:latin typeface="Lato" panose="020F0502020204030203" pitchFamily="34" charset="0"/>
              </a:rPr>
              <a:t> and </a:t>
            </a:r>
            <a:r>
              <a:rPr lang="en-GB" b="1" dirty="0">
                <a:solidFill>
                  <a:schemeClr val="tx1"/>
                </a:solidFill>
                <a:latin typeface="Lato" panose="020F0502020204030203" pitchFamily="34" charset="0"/>
              </a:rPr>
              <a:t>volatile organic compounds.</a:t>
            </a:r>
            <a:endParaRPr lang="en-GB" dirty="0">
              <a:solidFill>
                <a:schemeClr val="tx1"/>
              </a:solidFill>
              <a:latin typeface="Lato" panose="020F0502020204030203" pitchFamily="34" charset="0"/>
            </a:endParaRPr>
          </a:p>
          <a:p>
            <a:pPr algn="ctr"/>
            <a:endParaRPr lang="en-GB" dirty="0">
              <a:solidFill>
                <a:schemeClr val="tx1"/>
              </a:solidFill>
              <a:latin typeface="Lato" panose="020F0502020204030203" pitchFamily="34" charset="0"/>
            </a:endParaRPr>
          </a:p>
          <a:p>
            <a:pPr algn="ctr"/>
            <a:r>
              <a:rPr lang="en-GB" dirty="0">
                <a:solidFill>
                  <a:schemeClr val="tx1"/>
                </a:solidFill>
                <a:latin typeface="Lato" panose="020F0502020204030203" pitchFamily="34" charset="0"/>
              </a:rPr>
              <a:t>At least </a:t>
            </a:r>
            <a:r>
              <a:rPr lang="en-GB" b="1" dirty="0">
                <a:solidFill>
                  <a:schemeClr val="tx1"/>
                </a:solidFill>
                <a:latin typeface="Lato" panose="020F0502020204030203" pitchFamily="34" charset="0"/>
              </a:rPr>
              <a:t>70 of the chemicals</a:t>
            </a:r>
            <a:r>
              <a:rPr lang="en-GB" dirty="0">
                <a:solidFill>
                  <a:schemeClr val="tx1"/>
                </a:solidFill>
                <a:latin typeface="Lato" panose="020F0502020204030203" pitchFamily="34" charset="0"/>
              </a:rPr>
              <a:t> are classified as </a:t>
            </a:r>
            <a:r>
              <a:rPr lang="en-GB" b="1" dirty="0">
                <a:solidFill>
                  <a:schemeClr val="tx1"/>
                </a:solidFill>
                <a:latin typeface="Lato" panose="020F0502020204030203" pitchFamily="34" charset="0"/>
              </a:rPr>
              <a:t>carcinogens (Cancer causing).</a:t>
            </a:r>
            <a:endParaRPr lang="en-GB" dirty="0">
              <a:solidFill>
                <a:schemeClr val="tx1"/>
              </a:solidFill>
              <a:latin typeface="Lato" panose="020F0502020204030203" pitchFamily="34" charset="0"/>
            </a:endParaRPr>
          </a:p>
          <a:p>
            <a:endParaRPr lang="en-GB" dirty="0"/>
          </a:p>
        </p:txBody>
      </p:sp>
      <p:pic>
        <p:nvPicPr>
          <p:cNvPr id="3" name="Picture 2">
            <a:extLst>
              <a:ext uri="{FF2B5EF4-FFF2-40B4-BE49-F238E27FC236}">
                <a16:creationId xmlns:a16="http://schemas.microsoft.com/office/drawing/2014/main" id="{19CFCA57-20A1-03C8-41ED-A0C1280B9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920" y="1931214"/>
            <a:ext cx="3992880" cy="2031326"/>
          </a:xfrm>
          <a:prstGeom prst="rect">
            <a:avLst/>
          </a:prstGeom>
        </p:spPr>
      </p:pic>
      <p:pic>
        <p:nvPicPr>
          <p:cNvPr id="4" name="Picture 3">
            <a:extLst>
              <a:ext uri="{FF2B5EF4-FFF2-40B4-BE49-F238E27FC236}">
                <a16:creationId xmlns:a16="http://schemas.microsoft.com/office/drawing/2014/main" id="{062C771F-BA0D-6CAE-4A24-B1CFA88C21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291117"/>
            <a:ext cx="4067175" cy="2308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4BB20649-5420-805B-47BB-08D3E522B920}"/>
              </a:ext>
            </a:extLst>
          </p:cNvPr>
          <p:cNvSpPr txBox="1"/>
          <p:nvPr/>
        </p:nvSpPr>
        <p:spPr>
          <a:xfrm>
            <a:off x="5314950" y="4291116"/>
            <a:ext cx="6038850" cy="230832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endParaRPr lang="en-GB" dirty="0">
              <a:latin typeface="Lato" panose="020F0502020204030203" pitchFamily="34" charset="0"/>
            </a:endParaRPr>
          </a:p>
          <a:p>
            <a:pPr algn="ctr"/>
            <a:r>
              <a:rPr lang="en-GB" b="1" dirty="0">
                <a:solidFill>
                  <a:schemeClr val="tx1"/>
                </a:solidFill>
                <a:latin typeface="Lato" panose="020F0502020204030203" pitchFamily="34" charset="0"/>
              </a:rPr>
              <a:t>Vapes</a:t>
            </a:r>
            <a:r>
              <a:rPr lang="en-GB" dirty="0">
                <a:solidFill>
                  <a:schemeClr val="tx1"/>
                </a:solidFill>
                <a:latin typeface="Lato" panose="020F0502020204030203" pitchFamily="34" charset="0"/>
              </a:rPr>
              <a:t>, work by heating up a liquid that becomes a vapour that people can breathe in. </a:t>
            </a:r>
          </a:p>
          <a:p>
            <a:pPr algn="ctr"/>
            <a:endParaRPr lang="en-GB" dirty="0">
              <a:solidFill>
                <a:schemeClr val="tx1"/>
              </a:solidFill>
              <a:latin typeface="Lato" panose="020F0502020204030203" pitchFamily="34" charset="0"/>
            </a:endParaRPr>
          </a:p>
          <a:p>
            <a:pPr algn="ctr"/>
            <a:r>
              <a:rPr lang="en-GB" dirty="0">
                <a:solidFill>
                  <a:schemeClr val="tx1"/>
                </a:solidFill>
                <a:latin typeface="Lato" panose="020F0502020204030203" pitchFamily="34" charset="0"/>
              </a:rPr>
              <a:t>They usually </a:t>
            </a:r>
            <a:r>
              <a:rPr lang="en-GB" b="1" dirty="0">
                <a:solidFill>
                  <a:schemeClr val="tx1"/>
                </a:solidFill>
                <a:latin typeface="Lato" panose="020F0502020204030203" pitchFamily="34" charset="0"/>
              </a:rPr>
              <a:t>contain nicotine</a:t>
            </a:r>
            <a:r>
              <a:rPr lang="en-GB" dirty="0">
                <a:solidFill>
                  <a:schemeClr val="tx1"/>
                </a:solidFill>
                <a:latin typeface="Lato" panose="020F0502020204030203" pitchFamily="34" charset="0"/>
              </a:rPr>
              <a:t>, which is the addictive chemical in cigarettes, however </a:t>
            </a:r>
            <a:r>
              <a:rPr lang="en-GB" b="1" dirty="0">
                <a:solidFill>
                  <a:schemeClr val="tx1"/>
                </a:solidFill>
                <a:latin typeface="Lato" panose="020F0502020204030203" pitchFamily="34" charset="0"/>
              </a:rPr>
              <a:t>they do not contain tobacco</a:t>
            </a:r>
            <a:r>
              <a:rPr lang="en-GB" dirty="0">
                <a:solidFill>
                  <a:schemeClr val="tx1"/>
                </a:solidFill>
                <a:latin typeface="Lato" panose="020F0502020204030203" pitchFamily="34" charset="0"/>
              </a:rPr>
              <a:t>, which is the harmful part of cigarettes that causes cancer.</a:t>
            </a:r>
          </a:p>
        </p:txBody>
      </p:sp>
    </p:spTree>
    <p:extLst>
      <p:ext uri="{BB962C8B-B14F-4D97-AF65-F5344CB8AC3E}">
        <p14:creationId xmlns:p14="http://schemas.microsoft.com/office/powerpoint/2010/main" val="903980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C434F-1003-EE85-E959-8FCADD2323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0FFEBA-399D-79A2-825E-7D13BFC25DD8}"/>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normAutofit/>
          </a:bodyPr>
          <a:lstStyle/>
          <a:p>
            <a:pPr algn="ctr"/>
            <a:r>
              <a:rPr lang="en-GB" dirty="0">
                <a:latin typeface="Lato Heavy" panose="020F0502020204030203" pitchFamily="34" charset="0"/>
                <a:ea typeface="Lato Heavy" panose="020F0502020204030203" pitchFamily="34" charset="0"/>
                <a:cs typeface="Lato Heavy" panose="020F0502020204030203" pitchFamily="34" charset="0"/>
              </a:rPr>
              <a:t>Radon Gas</a:t>
            </a:r>
          </a:p>
        </p:txBody>
      </p:sp>
      <p:sp>
        <p:nvSpPr>
          <p:cNvPr id="7" name="TextBox 6">
            <a:extLst>
              <a:ext uri="{FF2B5EF4-FFF2-40B4-BE49-F238E27FC236}">
                <a16:creationId xmlns:a16="http://schemas.microsoft.com/office/drawing/2014/main" id="{2BED18EE-1E6D-431B-D28B-26383197F259}"/>
              </a:ext>
            </a:extLst>
          </p:cNvPr>
          <p:cNvSpPr txBox="1"/>
          <p:nvPr/>
        </p:nvSpPr>
        <p:spPr>
          <a:xfrm>
            <a:off x="838200" y="1824082"/>
            <a:ext cx="7786255" cy="113165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nSpc>
                <a:spcPct val="115000"/>
              </a:lnSpc>
              <a:spcAft>
                <a:spcPts val="800"/>
              </a:spcAft>
              <a:buNone/>
            </a:pPr>
            <a:r>
              <a:rPr lang="en-GB" sz="1800" kern="100" dirty="0">
                <a:effectLst/>
                <a:latin typeface="Lato" panose="020F0502020204030203" pitchFamily="34" charset="0"/>
                <a:ea typeface="Aptos" panose="020B0004020202020204" pitchFamily="34" charset="0"/>
                <a:cs typeface="Arial" panose="020B0604020202020204" pitchFamily="34" charset="0"/>
              </a:rPr>
              <a:t>Radon is a colourless, odourless, radioactive gas.</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800" kern="100" dirty="0">
                <a:effectLst/>
                <a:latin typeface="Lato" panose="020F0502020204030203" pitchFamily="34" charset="0"/>
                <a:ea typeface="Aptos" panose="020B0004020202020204" pitchFamily="34" charset="0"/>
                <a:cs typeface="Arial" panose="020B0604020202020204" pitchFamily="34" charset="0"/>
              </a:rPr>
              <a:t>Radon is a naturally occurring radioactive gas released from the decay of uranium within rocks and soil. </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8" name="Content Placeholder 3" descr="Diagram of a house with a diagram of the ground and the ground and the ground and the ground and the ground and the ground and the ground and the ground and the ground and the ground and the&#10;&#10;Description automatically generated">
            <a:extLst>
              <a:ext uri="{FF2B5EF4-FFF2-40B4-BE49-F238E27FC236}">
                <a16:creationId xmlns:a16="http://schemas.microsoft.com/office/drawing/2014/main" id="{3CD4A74D-4436-0790-56A2-5A3292933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182650"/>
            <a:ext cx="4202250" cy="3144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3C0A64D3-5D32-C496-3A07-47EB5E74A3F1}"/>
              </a:ext>
            </a:extLst>
          </p:cNvPr>
          <p:cNvSpPr txBox="1"/>
          <p:nvPr/>
        </p:nvSpPr>
        <p:spPr>
          <a:xfrm>
            <a:off x="5588405" y="3182650"/>
            <a:ext cx="3052502" cy="262180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nSpc>
                <a:spcPct val="115000"/>
              </a:lnSpc>
              <a:spcAft>
                <a:spcPts val="800"/>
              </a:spcAft>
              <a:buNone/>
            </a:pPr>
            <a:r>
              <a:rPr lang="en-GB" sz="1800" kern="100" dirty="0">
                <a:effectLst/>
                <a:latin typeface="Lato" panose="020F0502020204030203" pitchFamily="34" charset="0"/>
                <a:ea typeface="Aptos" panose="020B0004020202020204" pitchFamily="34" charset="0"/>
                <a:cs typeface="Arial" panose="020B0604020202020204" pitchFamily="34" charset="0"/>
              </a:rPr>
              <a:t>Radon can enter a home from the ground through gaps and cracks in floors in the building. Unventilated basement rooms can have higher levels of radon compared to well-ventilated rooms.</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E01C2A3-C0C3-6906-1363-36417570EBFE}"/>
              </a:ext>
            </a:extLst>
          </p:cNvPr>
          <p:cNvGrpSpPr/>
          <p:nvPr/>
        </p:nvGrpSpPr>
        <p:grpSpPr>
          <a:xfrm>
            <a:off x="8841625" y="1824082"/>
            <a:ext cx="2512175" cy="3599973"/>
            <a:chOff x="0" y="0"/>
            <a:chExt cx="2087880" cy="2914015"/>
          </a:xfrm>
        </p:grpSpPr>
        <p:pic>
          <p:nvPicPr>
            <p:cNvPr id="16" name="Picture 15">
              <a:extLst>
                <a:ext uri="{FF2B5EF4-FFF2-40B4-BE49-F238E27FC236}">
                  <a16:creationId xmlns:a16="http://schemas.microsoft.com/office/drawing/2014/main" id="{B6F8C6E5-DF3D-9102-1082-B60CF89174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08788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 Box 1">
              <a:extLst>
                <a:ext uri="{FF2B5EF4-FFF2-40B4-BE49-F238E27FC236}">
                  <a16:creationId xmlns:a16="http://schemas.microsoft.com/office/drawing/2014/main" id="{235FB78C-4735-22E0-F3E3-E98E38461876}"/>
                </a:ext>
              </a:extLst>
            </p:cNvPr>
            <p:cNvSpPr txBox="1"/>
            <p:nvPr/>
          </p:nvSpPr>
          <p:spPr>
            <a:xfrm>
              <a:off x="0" y="2647315"/>
              <a:ext cx="2087880" cy="2667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buNone/>
              </a:pPr>
              <a:r>
                <a:rPr lang="en-GB" sz="900" i="1" kern="100">
                  <a:solidFill>
                    <a:srgbClr val="0E2841"/>
                  </a:solidFill>
                  <a:effectLst/>
                  <a:latin typeface="Aptos" panose="020B0004020202020204" pitchFamily="34" charset="0"/>
                  <a:ea typeface="Aptos" panose="020B0004020202020204" pitchFamily="34" charset="0"/>
                  <a:cs typeface="Arial" panose="020B0604020202020204" pitchFamily="34" charset="0"/>
                </a:rPr>
                <a:t>Figure 7 UK Gov Radon Map</a:t>
              </a:r>
            </a:p>
          </p:txBody>
        </p:sp>
      </p:grpSp>
      <p:sp>
        <p:nvSpPr>
          <p:cNvPr id="19" name="TextBox 18">
            <a:extLst>
              <a:ext uri="{FF2B5EF4-FFF2-40B4-BE49-F238E27FC236}">
                <a16:creationId xmlns:a16="http://schemas.microsoft.com/office/drawing/2014/main" id="{5F16406F-5E28-4ED8-66C0-CBD26A9B5AAC}"/>
              </a:ext>
            </a:extLst>
          </p:cNvPr>
          <p:cNvSpPr txBox="1"/>
          <p:nvPr/>
        </p:nvSpPr>
        <p:spPr>
          <a:xfrm>
            <a:off x="8786207" y="5259314"/>
            <a:ext cx="2712893" cy="710516"/>
          </a:xfrm>
          <a:prstGeom prst="rect">
            <a:avLst/>
          </a:prstGeom>
          <a:noFill/>
        </p:spPr>
        <p:txBody>
          <a:bodyPr wrap="square">
            <a:spAutoFit/>
          </a:bodyPr>
          <a:lstStyle/>
          <a:p>
            <a:pPr>
              <a:lnSpc>
                <a:spcPct val="115000"/>
              </a:lnSpc>
              <a:spcAft>
                <a:spcPts val="800"/>
              </a:spcAft>
              <a:buNone/>
            </a:pPr>
            <a:r>
              <a:rPr lang="en-GB" sz="1800" u="sng" kern="100" dirty="0">
                <a:solidFill>
                  <a:srgbClr val="467886"/>
                </a:solidFill>
                <a:effectLst/>
                <a:latin typeface="Lato" panose="020F0502020204030203" pitchFamily="34" charset="0"/>
                <a:ea typeface="Aptos" panose="020B0004020202020204" pitchFamily="34" charset="0"/>
                <a:cs typeface="Arial" panose="020B0604020202020204" pitchFamily="34" charset="0"/>
                <a:hlinkClick r:id="rId5"/>
              </a:rPr>
              <a:t>https://www.ukradon.org/information/ukmaps</a:t>
            </a:r>
            <a:r>
              <a:rPr lang="en-GB" sz="1800" kern="100" dirty="0">
                <a:effectLst/>
                <a:latin typeface="Lato" panose="020F0502020204030203" pitchFamily="34" charset="0"/>
                <a:ea typeface="Aptos" panose="020B0004020202020204" pitchFamily="34" charset="0"/>
                <a:cs typeface="Arial" panose="020B0604020202020204" pitchFamily="34" charset="0"/>
              </a:rPr>
              <a:t> </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DA338D4-CC33-720A-F2EE-B8DFB2D70BD1}"/>
              </a:ext>
            </a:extLst>
          </p:cNvPr>
          <p:cNvSpPr txBox="1"/>
          <p:nvPr/>
        </p:nvSpPr>
        <p:spPr>
          <a:xfrm>
            <a:off x="5588404" y="6019723"/>
            <a:ext cx="5910695" cy="36933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GB" sz="1800" b="1" dirty="0">
                <a:effectLst/>
                <a:latin typeface="Lato" panose="020F0502020204030203" pitchFamily="34" charset="0"/>
                <a:ea typeface="Aptos" panose="020B0004020202020204" pitchFamily="34" charset="0"/>
                <a:cs typeface="Arial" panose="020B0604020202020204" pitchFamily="34" charset="0"/>
              </a:rPr>
              <a:t>Use the link to find the radon levels in your area.</a:t>
            </a:r>
            <a:endParaRPr lang="en-GB" dirty="0"/>
          </a:p>
        </p:txBody>
      </p:sp>
    </p:spTree>
    <p:extLst>
      <p:ext uri="{BB962C8B-B14F-4D97-AF65-F5344CB8AC3E}">
        <p14:creationId xmlns:p14="http://schemas.microsoft.com/office/powerpoint/2010/main" val="3288611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DFE81-6B4E-66E2-4BE2-94C035DD4E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3C847-293F-A26A-68F6-11626B8E5412}"/>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normAutofit/>
          </a:bodyPr>
          <a:lstStyle/>
          <a:p>
            <a:pPr algn="ctr"/>
            <a:r>
              <a:rPr lang="en-GB" dirty="0">
                <a:latin typeface="Lato Heavy" panose="020F0502020204030203" pitchFamily="34" charset="0"/>
                <a:ea typeface="Lato Heavy" panose="020F0502020204030203" pitchFamily="34" charset="0"/>
                <a:cs typeface="Lato Heavy" panose="020F0502020204030203" pitchFamily="34" charset="0"/>
              </a:rPr>
              <a:t>Radon Gas</a:t>
            </a:r>
          </a:p>
        </p:txBody>
      </p:sp>
      <p:sp>
        <p:nvSpPr>
          <p:cNvPr id="14" name="TextBox 13">
            <a:extLst>
              <a:ext uri="{FF2B5EF4-FFF2-40B4-BE49-F238E27FC236}">
                <a16:creationId xmlns:a16="http://schemas.microsoft.com/office/drawing/2014/main" id="{8B42AA09-9C3B-B91F-6690-F069B3D35F89}"/>
              </a:ext>
            </a:extLst>
          </p:cNvPr>
          <p:cNvSpPr txBox="1"/>
          <p:nvPr/>
        </p:nvSpPr>
        <p:spPr>
          <a:xfrm>
            <a:off x="866647" y="1959198"/>
            <a:ext cx="3692236" cy="120032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GB" dirty="0">
                <a:latin typeface="Lato" panose="020F0502020204030203" pitchFamily="34" charset="0"/>
              </a:rPr>
              <a:t>Radon decays into other radioactive elements, which can be inhaled and enter our lungs, and release </a:t>
            </a:r>
            <a:r>
              <a:rPr lang="en-GB" b="1" dirty="0">
                <a:latin typeface="Lato" panose="020F0502020204030203" pitchFamily="34" charset="0"/>
              </a:rPr>
              <a:t>alpha particles</a:t>
            </a:r>
            <a:r>
              <a:rPr lang="en-GB" dirty="0">
                <a:latin typeface="Lato" panose="020F0502020204030203" pitchFamily="34" charset="0"/>
              </a:rPr>
              <a:t>.</a:t>
            </a:r>
          </a:p>
        </p:txBody>
      </p:sp>
      <p:sp>
        <p:nvSpPr>
          <p:cNvPr id="4" name="TextBox 3">
            <a:extLst>
              <a:ext uri="{FF2B5EF4-FFF2-40B4-BE49-F238E27FC236}">
                <a16:creationId xmlns:a16="http://schemas.microsoft.com/office/drawing/2014/main" id="{688C6E3D-DE06-5E04-188A-ED3B416FEDC8}"/>
              </a:ext>
            </a:extLst>
          </p:cNvPr>
          <p:cNvSpPr txBox="1"/>
          <p:nvPr/>
        </p:nvSpPr>
        <p:spPr>
          <a:xfrm>
            <a:off x="8279564" y="5666370"/>
            <a:ext cx="2963745" cy="92333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GB" dirty="0">
                <a:latin typeface="Lato" panose="020F0502020204030203" pitchFamily="34" charset="0"/>
              </a:rPr>
              <a:t>Radon gas in the home leads to </a:t>
            </a:r>
            <a:r>
              <a:rPr lang="en-GB" b="1" dirty="0">
                <a:latin typeface="Lato" panose="020F0502020204030203" pitchFamily="34" charset="0"/>
              </a:rPr>
              <a:t>about 1000 deaths from lung cancer each year</a:t>
            </a:r>
            <a:r>
              <a:rPr lang="en-GB" dirty="0">
                <a:latin typeface="Lato" panose="020F0502020204030203" pitchFamily="34" charset="0"/>
              </a:rPr>
              <a:t>.</a:t>
            </a:r>
          </a:p>
        </p:txBody>
      </p:sp>
      <p:sp>
        <p:nvSpPr>
          <p:cNvPr id="6" name="TextBox 5">
            <a:extLst>
              <a:ext uri="{FF2B5EF4-FFF2-40B4-BE49-F238E27FC236}">
                <a16:creationId xmlns:a16="http://schemas.microsoft.com/office/drawing/2014/main" id="{F1160983-D45F-98F9-9D9E-DC3C13AE2FB5}"/>
              </a:ext>
            </a:extLst>
          </p:cNvPr>
          <p:cNvSpPr txBox="1"/>
          <p:nvPr/>
        </p:nvSpPr>
        <p:spPr>
          <a:xfrm>
            <a:off x="4903166" y="5150227"/>
            <a:ext cx="3032115" cy="147732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GB" b="1" dirty="0">
                <a:latin typeface="Lato" panose="020F0502020204030203" pitchFamily="34" charset="0"/>
              </a:rPr>
              <a:t>Alpha particles </a:t>
            </a:r>
            <a:r>
              <a:rPr lang="en-GB" dirty="0">
                <a:latin typeface="Lato" panose="020F0502020204030203" pitchFamily="34" charset="0"/>
              </a:rPr>
              <a:t>are absorbed by nearby tissue; they are highly energetic and cause damage to cells and can lead to cancer</a:t>
            </a:r>
            <a:r>
              <a:rPr lang="en-GB" dirty="0"/>
              <a:t>.</a:t>
            </a:r>
          </a:p>
        </p:txBody>
      </p:sp>
      <p:pic>
        <p:nvPicPr>
          <p:cNvPr id="3" name="Picture 2">
            <a:extLst>
              <a:ext uri="{FF2B5EF4-FFF2-40B4-BE49-F238E27FC236}">
                <a16:creationId xmlns:a16="http://schemas.microsoft.com/office/drawing/2014/main" id="{1DA97CB9-FC25-292F-650F-351E0164D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690" y="4862945"/>
            <a:ext cx="3610577" cy="1764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D61771A9-5B77-A069-01AF-C2F640A19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564" y="1988130"/>
            <a:ext cx="2890664" cy="3380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9715AE74-5FBF-89B4-C492-28D499BA40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165" y="2008031"/>
            <a:ext cx="3032115" cy="2617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AF821216-58AA-6E7D-1057-6369F71A7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305" y="3376005"/>
            <a:ext cx="3610578" cy="1249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41859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7ED4D-155D-1108-203F-804D16B40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6FAAAD-E48E-29E3-D545-7EB9CA543356}"/>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normAutofit/>
          </a:bodyPr>
          <a:lstStyle/>
          <a:p>
            <a:pPr algn="ctr"/>
            <a:r>
              <a:rPr lang="en-GB" dirty="0">
                <a:latin typeface="Lato Heavy" panose="020F0502020204030203" pitchFamily="34" charset="0"/>
                <a:ea typeface="Lato Heavy" panose="020F0502020204030203" pitchFamily="34" charset="0"/>
                <a:cs typeface="Lato Heavy" panose="020F0502020204030203" pitchFamily="34" charset="0"/>
              </a:rPr>
              <a:t>Mould Formation</a:t>
            </a:r>
          </a:p>
        </p:txBody>
      </p:sp>
      <p:pic>
        <p:nvPicPr>
          <p:cNvPr id="3" name="Picture 2">
            <a:extLst>
              <a:ext uri="{FF2B5EF4-FFF2-40B4-BE49-F238E27FC236}">
                <a16:creationId xmlns:a16="http://schemas.microsoft.com/office/drawing/2014/main" id="{21BDD58A-A637-88BA-463C-1BAD643EC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001845"/>
            <a:ext cx="2917286" cy="2491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DE2381FB-72A7-4A4B-776A-D26BF1C9C9AD}"/>
              </a:ext>
            </a:extLst>
          </p:cNvPr>
          <p:cNvSpPr txBox="1"/>
          <p:nvPr/>
        </p:nvSpPr>
        <p:spPr>
          <a:xfrm>
            <a:off x="838200" y="1874521"/>
            <a:ext cx="5900928" cy="176875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lnSpc>
                <a:spcPct val="115000"/>
              </a:lnSpc>
              <a:spcAft>
                <a:spcPts val="800"/>
              </a:spcAft>
            </a:pPr>
            <a:r>
              <a:rPr lang="en-GB" sz="1800" b="1"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Damp and humid conditions </a:t>
            </a:r>
            <a:r>
              <a:rPr lang="en-GB" sz="1800"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in the home can lead to </a:t>
            </a:r>
            <a:r>
              <a:rPr lang="en-GB" sz="1800" b="1"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mould growths </a:t>
            </a:r>
            <a:r>
              <a:rPr lang="en-GB" sz="1800"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on places such as walls, carpets and furniture. </a:t>
            </a:r>
          </a:p>
          <a:p>
            <a:pPr algn="ctr">
              <a:lnSpc>
                <a:spcPct val="115000"/>
              </a:lnSpc>
              <a:spcAft>
                <a:spcPts val="800"/>
              </a:spcAft>
            </a:pPr>
            <a:r>
              <a:rPr lang="en-GB" kern="100" dirty="0">
                <a:solidFill>
                  <a:schemeClr val="bg1"/>
                </a:solidFill>
                <a:latin typeface="Lato" panose="020F0502020204030203" pitchFamily="34" charset="0"/>
                <a:ea typeface="Aptos" panose="020B0004020202020204" pitchFamily="34" charset="0"/>
                <a:cs typeface="Arial" panose="020B0604020202020204" pitchFamily="34" charset="0"/>
              </a:rPr>
              <a:t>The </a:t>
            </a:r>
            <a:r>
              <a:rPr lang="en-GB" b="1" kern="100" dirty="0">
                <a:solidFill>
                  <a:schemeClr val="bg1"/>
                </a:solidFill>
                <a:latin typeface="Lato" panose="020F0502020204030203" pitchFamily="34" charset="0"/>
                <a:ea typeface="Aptos" panose="020B0004020202020204" pitchFamily="34" charset="0"/>
                <a:cs typeface="Arial" panose="020B0604020202020204" pitchFamily="34" charset="0"/>
              </a:rPr>
              <a:t>mould</a:t>
            </a:r>
            <a:r>
              <a:rPr lang="en-GB" kern="100" dirty="0">
                <a:solidFill>
                  <a:schemeClr val="bg1"/>
                </a:solidFill>
                <a:latin typeface="Lato" panose="020F0502020204030203" pitchFamily="34" charset="0"/>
                <a:ea typeface="Aptos" panose="020B0004020202020204" pitchFamily="34" charset="0"/>
                <a:cs typeface="Arial" panose="020B0604020202020204" pitchFamily="34" charset="0"/>
              </a:rPr>
              <a:t> can release a range of pollutants including </a:t>
            </a:r>
            <a:r>
              <a:rPr lang="en-GB" b="1" kern="100" dirty="0">
                <a:solidFill>
                  <a:schemeClr val="bg1"/>
                </a:solidFill>
                <a:latin typeface="Lato" panose="020F0502020204030203" pitchFamily="34" charset="0"/>
                <a:ea typeface="Aptos" panose="020B0004020202020204" pitchFamily="34" charset="0"/>
                <a:cs typeface="Arial" panose="020B0604020202020204" pitchFamily="34" charset="0"/>
              </a:rPr>
              <a:t>fungal spores</a:t>
            </a:r>
            <a:r>
              <a:rPr lang="en-GB" kern="100" dirty="0">
                <a:solidFill>
                  <a:schemeClr val="bg1"/>
                </a:solidFill>
                <a:latin typeface="Lato" panose="020F0502020204030203" pitchFamily="34" charset="0"/>
                <a:ea typeface="Aptos" panose="020B0004020202020204" pitchFamily="34" charset="0"/>
                <a:cs typeface="Arial" panose="020B0604020202020204" pitchFamily="34" charset="0"/>
              </a:rPr>
              <a:t>, </a:t>
            </a:r>
            <a:r>
              <a:rPr lang="en-GB" b="1" kern="100" dirty="0">
                <a:solidFill>
                  <a:schemeClr val="bg1"/>
                </a:solidFill>
                <a:latin typeface="Lato" panose="020F0502020204030203" pitchFamily="34" charset="0"/>
                <a:ea typeface="Aptos" panose="020B0004020202020204" pitchFamily="34" charset="0"/>
                <a:cs typeface="Arial" panose="020B0604020202020204" pitchFamily="34" charset="0"/>
              </a:rPr>
              <a:t>allergens, volatile organic compounds (VOC) </a:t>
            </a:r>
            <a:r>
              <a:rPr lang="en-GB" kern="100" dirty="0">
                <a:solidFill>
                  <a:schemeClr val="bg1"/>
                </a:solidFill>
                <a:latin typeface="Lato" panose="020F0502020204030203" pitchFamily="34" charset="0"/>
                <a:ea typeface="Aptos" panose="020B0004020202020204" pitchFamily="34" charset="0"/>
                <a:cs typeface="Arial" panose="020B0604020202020204" pitchFamily="34" charset="0"/>
              </a:rPr>
              <a:t>and </a:t>
            </a:r>
            <a:r>
              <a:rPr lang="en-GB" b="1" kern="100" dirty="0">
                <a:solidFill>
                  <a:schemeClr val="bg1"/>
                </a:solidFill>
                <a:latin typeface="Lato" panose="020F0502020204030203" pitchFamily="34" charset="0"/>
                <a:ea typeface="Aptos" panose="020B0004020202020204" pitchFamily="34" charset="0"/>
                <a:cs typeface="Arial" panose="020B0604020202020204" pitchFamily="34" charset="0"/>
              </a:rPr>
              <a:t>toxins. </a:t>
            </a:r>
            <a:endParaRPr lang="en-GB" b="1" kern="100" dirty="0">
              <a:solidFill>
                <a:schemeClr val="bg1"/>
              </a:solidFill>
              <a:latin typeface="Aptos" panose="020B00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BBF132F-B5E3-E541-B515-BF446BB419A0}"/>
              </a:ext>
            </a:extLst>
          </p:cNvPr>
          <p:cNvSpPr txBox="1"/>
          <p:nvPr/>
        </p:nvSpPr>
        <p:spPr>
          <a:xfrm>
            <a:off x="6982005" y="5145262"/>
            <a:ext cx="4367784" cy="134761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nSpc>
                <a:spcPct val="115000"/>
              </a:lnSpc>
              <a:spcAft>
                <a:spcPts val="800"/>
              </a:spcAft>
              <a:buNone/>
            </a:pPr>
            <a:r>
              <a:rPr lang="en-GB" sz="1800" b="1"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Listen to the Podcast </a:t>
            </a:r>
            <a:r>
              <a:rPr lang="en-GB" sz="1800" kern="100" dirty="0">
                <a:effectLst/>
                <a:latin typeface="Lato" panose="020F0502020204030203" pitchFamily="34" charset="0"/>
                <a:ea typeface="Aptos" panose="020B0004020202020204" pitchFamily="34" charset="0"/>
                <a:cs typeface="Arial" panose="020B0604020202020204" pitchFamily="34" charset="0"/>
              </a:rPr>
              <a:t>which outlines some of the issues and with damp, mould and condensation in a home, with top tips to prevent mould forming. </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11" name="Online Media 10" title="groundup heating homes">
            <a:hlinkClick r:id="" action="ppaction://media"/>
            <a:extLst>
              <a:ext uri="{FF2B5EF4-FFF2-40B4-BE49-F238E27FC236}">
                <a16:creationId xmlns:a16="http://schemas.microsoft.com/office/drawing/2014/main" id="{EE4D178D-325B-CE25-E02E-4550143BF082}"/>
              </a:ext>
            </a:extLst>
          </p:cNvPr>
          <p:cNvPicPr>
            <a:picLocks noRot="1" noChangeAspect="1"/>
          </p:cNvPicPr>
          <p:nvPr>
            <a:videoFile r:link="rId1"/>
          </p:nvPr>
        </p:nvPicPr>
        <p:blipFill>
          <a:blip r:embed="rId4"/>
          <a:stretch>
            <a:fillRect/>
          </a:stretch>
        </p:blipFill>
        <p:spPr>
          <a:xfrm>
            <a:off x="6986016" y="1871662"/>
            <a:ext cx="4367784" cy="3085349"/>
          </a:xfrm>
          <a:prstGeom prst="rect">
            <a:avLst/>
          </a:prstGeom>
        </p:spPr>
      </p:pic>
      <p:pic>
        <p:nvPicPr>
          <p:cNvPr id="5" name="Picture 4">
            <a:extLst>
              <a:ext uri="{FF2B5EF4-FFF2-40B4-BE49-F238E27FC236}">
                <a16:creationId xmlns:a16="http://schemas.microsoft.com/office/drawing/2014/main" id="{5802512F-B8F7-CC1B-618F-E185D6E6B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2374" y="4001845"/>
            <a:ext cx="2732743" cy="2491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481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48CC9-D800-9505-E662-3B7F76EC5A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B75FE-5D82-5402-7386-419ACBD110B7}"/>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normAutofit/>
          </a:bodyPr>
          <a:lstStyle/>
          <a:p>
            <a:pPr algn="ctr"/>
            <a:r>
              <a:rPr lang="en-GB" dirty="0">
                <a:latin typeface="Lato Heavy" panose="020F0502020204030203" pitchFamily="34" charset="0"/>
                <a:ea typeface="Lato Heavy" panose="020F0502020204030203" pitchFamily="34" charset="0"/>
                <a:cs typeface="Lato Heavy" panose="020F0502020204030203" pitchFamily="34" charset="0"/>
              </a:rPr>
              <a:t>Mould Formation</a:t>
            </a:r>
          </a:p>
        </p:txBody>
      </p:sp>
      <p:sp>
        <p:nvSpPr>
          <p:cNvPr id="5" name="TextBox 4">
            <a:extLst>
              <a:ext uri="{FF2B5EF4-FFF2-40B4-BE49-F238E27FC236}">
                <a16:creationId xmlns:a16="http://schemas.microsoft.com/office/drawing/2014/main" id="{549E6524-F23D-00B8-F822-7C742D13D79F}"/>
              </a:ext>
            </a:extLst>
          </p:cNvPr>
          <p:cNvSpPr txBox="1"/>
          <p:nvPr/>
        </p:nvSpPr>
        <p:spPr>
          <a:xfrm>
            <a:off x="838199" y="3218485"/>
            <a:ext cx="5257801" cy="71051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lvl="0" algn="ctr">
              <a:lnSpc>
                <a:spcPct val="115000"/>
              </a:lnSpc>
            </a:pPr>
            <a:r>
              <a:rPr lang="en-GB" sz="1800" b="1" kern="100" dirty="0">
                <a:effectLst/>
                <a:latin typeface="Lato" panose="020F0502020204030203" pitchFamily="34" charset="0"/>
                <a:ea typeface="Aptos" panose="020B0004020202020204" pitchFamily="34" charset="0"/>
                <a:cs typeface="Arial" panose="020B0604020202020204" pitchFamily="34" charset="0"/>
              </a:rPr>
              <a:t>Regularly ventilating the home</a:t>
            </a:r>
            <a:r>
              <a:rPr lang="en-GB" sz="1800" kern="100" dirty="0">
                <a:effectLst/>
                <a:latin typeface="Lato" panose="020F0502020204030203" pitchFamily="34" charset="0"/>
                <a:ea typeface="Aptos" panose="020B0004020202020204" pitchFamily="34" charset="0"/>
                <a:cs typeface="Arial" panose="020B0604020202020204" pitchFamily="34" charset="0"/>
              </a:rPr>
              <a:t> by opening windows and doors, this will allow moisture to escape. </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2D1D582-1513-3201-8882-C0B411602C89}"/>
              </a:ext>
            </a:extLst>
          </p:cNvPr>
          <p:cNvSpPr/>
          <p:nvPr/>
        </p:nvSpPr>
        <p:spPr>
          <a:xfrm>
            <a:off x="838200" y="1863397"/>
            <a:ext cx="10515600" cy="119786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lnSpc>
                <a:spcPct val="115000"/>
              </a:lnSpc>
              <a:spcAft>
                <a:spcPts val="800"/>
              </a:spcAft>
              <a:buNone/>
            </a:pPr>
            <a:r>
              <a:rPr lang="en-GB" sz="2000" kern="100" dirty="0">
                <a:solidFill>
                  <a:schemeClr val="tx1"/>
                </a:solidFill>
                <a:latin typeface="Lato" panose="020F0502020204030203" pitchFamily="34" charset="0"/>
                <a:ea typeface="Aptos" panose="020B0004020202020204" pitchFamily="34" charset="0"/>
                <a:cs typeface="Arial" panose="020B0604020202020204" pitchFamily="34" charset="0"/>
              </a:rPr>
              <a:t>Mould forms in damp conditions in the home, the best way to reduce mould growth is to reduce the amount of moisture that is present in the air. Households could reduce the amount of moisture in the home by:</a:t>
            </a:r>
            <a:endParaRPr lang="en-GB" sz="2000" kern="100" dirty="0">
              <a:solidFill>
                <a:schemeClr val="tx1"/>
              </a:solidFill>
              <a:latin typeface="Aptos" panose="020B00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14C7B09-E8F9-DEED-D928-E88AF8527206}"/>
              </a:ext>
            </a:extLst>
          </p:cNvPr>
          <p:cNvSpPr txBox="1"/>
          <p:nvPr/>
        </p:nvSpPr>
        <p:spPr>
          <a:xfrm>
            <a:off x="8639174" y="5276850"/>
            <a:ext cx="2714626" cy="134761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lvl="0" algn="ctr">
              <a:lnSpc>
                <a:spcPct val="115000"/>
              </a:lnSpc>
            </a:pPr>
            <a:r>
              <a:rPr lang="en-GB" sz="1800" kern="100" dirty="0">
                <a:effectLst/>
                <a:latin typeface="Lato" panose="020F0502020204030203" pitchFamily="34" charset="0"/>
                <a:ea typeface="Aptos" panose="020B0004020202020204" pitchFamily="34" charset="0"/>
                <a:cs typeface="Arial" panose="020B0604020202020204" pitchFamily="34" charset="0"/>
              </a:rPr>
              <a:t>Keeping your home warm, between 18-21</a:t>
            </a:r>
            <a:r>
              <a:rPr lang="en-GB" sz="1800" kern="100" dirty="0">
                <a:effectLst/>
                <a:latin typeface="Cambria" panose="02040503050406030204" pitchFamily="18" charset="0"/>
                <a:ea typeface="Aptos" panose="020B0004020202020204" pitchFamily="34" charset="0"/>
                <a:cs typeface="Arial" panose="020B0604020202020204" pitchFamily="34" charset="0"/>
              </a:rPr>
              <a:t>℃,</a:t>
            </a:r>
            <a:r>
              <a:rPr lang="en-GB" sz="1800" kern="100" dirty="0">
                <a:effectLst/>
                <a:latin typeface="Lato" panose="020F0502020204030203" pitchFamily="34" charset="0"/>
                <a:ea typeface="Aptos" panose="020B0004020202020204" pitchFamily="34" charset="0"/>
                <a:cs typeface="Arial" panose="020B0604020202020204" pitchFamily="34" charset="0"/>
              </a:rPr>
              <a:t> this will help prevent condensation forming. </a:t>
            </a:r>
            <a:endParaRPr lang="en-GB" sz="18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216A266-917B-6663-38B0-711951824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60" y="4200846"/>
            <a:ext cx="2521856" cy="2407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A21F7B36-EBBC-D25B-D405-15ADFE759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9174" y="3218485"/>
            <a:ext cx="2714625" cy="1964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00CAF70C-67E4-67F5-43F9-6C217E390B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399" y="3187015"/>
            <a:ext cx="2096626" cy="1666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B2CEA251-7CF4-433B-CDED-9D28DCD17462}"/>
              </a:ext>
            </a:extLst>
          </p:cNvPr>
          <p:cNvSpPr txBox="1"/>
          <p:nvPr/>
        </p:nvSpPr>
        <p:spPr>
          <a:xfrm>
            <a:off x="6246399" y="4958301"/>
            <a:ext cx="2096626" cy="166616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lvl="0" algn="ctr">
              <a:lnSpc>
                <a:spcPct val="115000"/>
              </a:lnSpc>
              <a:spcAft>
                <a:spcPts val="800"/>
              </a:spcAft>
            </a:pPr>
            <a:r>
              <a:rPr lang="en-GB" kern="100" dirty="0">
                <a:effectLst/>
                <a:latin typeface="Lato" panose="020F0502020204030203" pitchFamily="34" charset="0"/>
                <a:ea typeface="Aptos" panose="020B0004020202020204" pitchFamily="34" charset="0"/>
                <a:cs typeface="Arial" panose="020B0604020202020204" pitchFamily="34" charset="0"/>
              </a:rPr>
              <a:t>Place lids on pans, use extract fans and/or open windows when cooking.</a:t>
            </a:r>
            <a:endParaRPr lang="en-GB"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96F56098-A1CD-88B7-D753-3D1B30B8D2E4}"/>
              </a:ext>
            </a:extLst>
          </p:cNvPr>
          <p:cNvPicPr>
            <a:picLocks noChangeAspect="1"/>
          </p:cNvPicPr>
          <p:nvPr/>
        </p:nvPicPr>
        <p:blipFill rotWithShape="1">
          <a:blip r:embed="rId6">
            <a:extLst>
              <a:ext uri="{28A0092B-C50C-407E-A947-70E740481C1C}">
                <a14:useLocalDpi xmlns:a14="http://schemas.microsoft.com/office/drawing/2010/main" val="0"/>
              </a:ext>
            </a:extLst>
          </a:blip>
          <a:srcRect t="26924" r="1342"/>
          <a:stretch>
            <a:fillRect/>
          </a:stretch>
        </p:blipFill>
        <p:spPr bwMode="auto">
          <a:xfrm>
            <a:off x="3611913" y="4200846"/>
            <a:ext cx="2397689" cy="2407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9600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D9778-A97F-7A05-B986-119BB0CE67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186A44-8819-BC09-958B-41BEED9A341F}"/>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pPr algn="ctr"/>
            <a:r>
              <a:rPr lang="en-GB" dirty="0">
                <a:latin typeface="Lato" panose="020F0502020204030203" pitchFamily="34" charset="0"/>
              </a:rPr>
              <a:t>Vulnerable Groups </a:t>
            </a:r>
          </a:p>
        </p:txBody>
      </p:sp>
      <p:pic>
        <p:nvPicPr>
          <p:cNvPr id="6" name="Picture 5">
            <a:extLst>
              <a:ext uri="{FF2B5EF4-FFF2-40B4-BE49-F238E27FC236}">
                <a16:creationId xmlns:a16="http://schemas.microsoft.com/office/drawing/2014/main" id="{1A20014A-475A-FAE6-2989-1E0518443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232" y="1896952"/>
            <a:ext cx="1339450" cy="16778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E0B7BE2C-F156-AC7E-0C89-65EDDA401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858" y="1959313"/>
            <a:ext cx="1390725" cy="1963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16E27BF5-B504-BF9E-A283-D9ED39ADC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65" y="4315780"/>
            <a:ext cx="3365212" cy="225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8126F286-5CA3-DD9A-DC03-C522828FF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6907" y="1896952"/>
            <a:ext cx="2624722" cy="1633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EF424F61-3048-9FF6-4917-02654D105576}"/>
              </a:ext>
            </a:extLst>
          </p:cNvPr>
          <p:cNvSpPr/>
          <p:nvPr/>
        </p:nvSpPr>
        <p:spPr>
          <a:xfrm>
            <a:off x="838200" y="1911984"/>
            <a:ext cx="2545840" cy="208851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sz="1600" b="1" dirty="0">
              <a:solidFill>
                <a:schemeClr val="bg1"/>
              </a:solidFill>
              <a:latin typeface="Lato" panose="020F0502020204030203" pitchFamily="34" charset="0"/>
            </a:endParaRPr>
          </a:p>
          <a:p>
            <a:pPr algn="ctr"/>
            <a:endParaRPr lang="en-GB" sz="1600" b="1" dirty="0">
              <a:solidFill>
                <a:schemeClr val="bg1"/>
              </a:solidFill>
              <a:latin typeface="Lato" panose="020F0502020204030203" pitchFamily="34" charset="0"/>
            </a:endParaRPr>
          </a:p>
          <a:p>
            <a:pPr algn="ctr"/>
            <a:r>
              <a:rPr lang="en-GB" sz="1600" b="1" dirty="0">
                <a:solidFill>
                  <a:schemeClr val="bg1"/>
                </a:solidFill>
                <a:latin typeface="Lato" panose="020F0502020204030203" pitchFamily="34" charset="0"/>
              </a:rPr>
              <a:t>Young Children</a:t>
            </a:r>
            <a:r>
              <a:rPr lang="en-GB" sz="1600" dirty="0">
                <a:solidFill>
                  <a:schemeClr val="bg1"/>
                </a:solidFill>
                <a:latin typeface="Lato" panose="020F0502020204030203" pitchFamily="34" charset="0"/>
              </a:rPr>
              <a:t> </a:t>
            </a:r>
            <a:r>
              <a:rPr lang="en-GB" sz="1600" dirty="0">
                <a:latin typeface="Lato" panose="020F0502020204030203" pitchFamily="34" charset="0"/>
              </a:rPr>
              <a:t>are more vulnerable to the effects of particulate matter and nitrogen oxides because of having less developed organs, especially their lungs. </a:t>
            </a:r>
          </a:p>
          <a:p>
            <a:pPr algn="ctr"/>
            <a:endParaRPr lang="en-GB" sz="1600" dirty="0">
              <a:latin typeface="Lato" panose="020F0502020204030203" pitchFamily="34" charset="0"/>
            </a:endParaRPr>
          </a:p>
          <a:p>
            <a:pPr algn="ctr"/>
            <a:endParaRPr lang="en-GB" sz="1600" dirty="0">
              <a:latin typeface="Lato" panose="020F0502020204030203" pitchFamily="34" charset="0"/>
            </a:endParaRPr>
          </a:p>
        </p:txBody>
      </p:sp>
      <p:sp>
        <p:nvSpPr>
          <p:cNvPr id="17" name="Rectangle 16">
            <a:extLst>
              <a:ext uri="{FF2B5EF4-FFF2-40B4-BE49-F238E27FC236}">
                <a16:creationId xmlns:a16="http://schemas.microsoft.com/office/drawing/2014/main" id="{84BFAA7D-EA68-94A1-9C59-9B4F35F465FC}"/>
              </a:ext>
            </a:extLst>
          </p:cNvPr>
          <p:cNvSpPr/>
          <p:nvPr/>
        </p:nvSpPr>
        <p:spPr>
          <a:xfrm>
            <a:off x="7025232" y="3696846"/>
            <a:ext cx="4328568" cy="156095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600" b="1" dirty="0">
                <a:solidFill>
                  <a:schemeClr val="bg1"/>
                </a:solidFill>
                <a:latin typeface="Lato" panose="020F0502020204030203" pitchFamily="34" charset="0"/>
              </a:rPr>
              <a:t>People with pre-existing health conditions </a:t>
            </a:r>
            <a:r>
              <a:rPr lang="en-GB" sz="1600" dirty="0">
                <a:latin typeface="Lato" panose="020F0502020204030203" pitchFamily="34" charset="0"/>
              </a:rPr>
              <a:t>such as asthma and</a:t>
            </a:r>
            <a:r>
              <a:rPr lang="en-GB" sz="1600" b="1" dirty="0">
                <a:latin typeface="Lato" panose="020F0502020204030203" pitchFamily="34" charset="0"/>
              </a:rPr>
              <a:t> </a:t>
            </a:r>
            <a:r>
              <a:rPr lang="en-GB" sz="1600" dirty="0">
                <a:latin typeface="Lato" panose="020F0502020204030203" pitchFamily="34" charset="0"/>
              </a:rPr>
              <a:t>cardiovascular diseases are more prone to the effects of poor indoor air quality.</a:t>
            </a:r>
            <a:endParaRPr lang="en-GB" sz="1600" dirty="0"/>
          </a:p>
        </p:txBody>
      </p:sp>
      <p:sp>
        <p:nvSpPr>
          <p:cNvPr id="18" name="Rectangle 17">
            <a:extLst>
              <a:ext uri="{FF2B5EF4-FFF2-40B4-BE49-F238E27FC236}">
                <a16:creationId xmlns:a16="http://schemas.microsoft.com/office/drawing/2014/main" id="{72282208-9553-180F-A772-62F75736D3F8}"/>
              </a:ext>
            </a:extLst>
          </p:cNvPr>
          <p:cNvSpPr/>
          <p:nvPr/>
        </p:nvSpPr>
        <p:spPr>
          <a:xfrm>
            <a:off x="7025232" y="5444052"/>
            <a:ext cx="4328568" cy="111804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600" b="1" dirty="0">
                <a:solidFill>
                  <a:schemeClr val="bg1"/>
                </a:solidFill>
                <a:latin typeface="Lato" panose="020F0502020204030203" pitchFamily="34" charset="0"/>
              </a:rPr>
              <a:t>Pregnant people and their unborn babies</a:t>
            </a:r>
            <a:r>
              <a:rPr lang="en-GB" sz="1600" dirty="0">
                <a:solidFill>
                  <a:schemeClr val="bg1"/>
                </a:solidFill>
                <a:latin typeface="Lato" panose="020F0502020204030203" pitchFamily="34" charset="0"/>
              </a:rPr>
              <a:t> </a:t>
            </a:r>
            <a:r>
              <a:rPr lang="en-GB" sz="1600" dirty="0">
                <a:latin typeface="Lato" panose="020F0502020204030203" pitchFamily="34" charset="0"/>
              </a:rPr>
              <a:t>– Particulate matter exposure is linked to low birth weight and premature births.</a:t>
            </a:r>
          </a:p>
        </p:txBody>
      </p:sp>
      <p:sp>
        <p:nvSpPr>
          <p:cNvPr id="20" name="TextBox 19">
            <a:extLst>
              <a:ext uri="{FF2B5EF4-FFF2-40B4-BE49-F238E27FC236}">
                <a16:creationId xmlns:a16="http://schemas.microsoft.com/office/drawing/2014/main" id="{9337B470-9CAB-D01F-F956-04F3469381BD}"/>
              </a:ext>
            </a:extLst>
          </p:cNvPr>
          <p:cNvSpPr txBox="1"/>
          <p:nvPr/>
        </p:nvSpPr>
        <p:spPr>
          <a:xfrm>
            <a:off x="4450503" y="4253771"/>
            <a:ext cx="2327637" cy="230832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endParaRPr lang="en-GB" sz="1600" b="1" dirty="0">
              <a:solidFill>
                <a:schemeClr val="bg1"/>
              </a:solidFill>
              <a:latin typeface="Lato" panose="020F0502020204030203" pitchFamily="34" charset="0"/>
            </a:endParaRPr>
          </a:p>
          <a:p>
            <a:pPr algn="ctr"/>
            <a:r>
              <a:rPr lang="en-GB" sz="1600" b="1" dirty="0">
                <a:solidFill>
                  <a:schemeClr val="bg1"/>
                </a:solidFill>
                <a:latin typeface="Lato" panose="020F0502020204030203" pitchFamily="34" charset="0"/>
              </a:rPr>
              <a:t>Elderly People </a:t>
            </a:r>
            <a:r>
              <a:rPr lang="en-GB" sz="1600" dirty="0">
                <a:latin typeface="Lato" panose="020F0502020204030203" pitchFamily="34" charset="0"/>
              </a:rPr>
              <a:t>who may have</a:t>
            </a:r>
            <a:r>
              <a:rPr lang="en-GB" sz="1600" b="1" dirty="0">
                <a:latin typeface="Lato" panose="020F0502020204030203" pitchFamily="34" charset="0"/>
              </a:rPr>
              <a:t> </a:t>
            </a:r>
            <a:r>
              <a:rPr lang="en-GB" sz="1600" dirty="0">
                <a:latin typeface="Lato" panose="020F0502020204030203" pitchFamily="34" charset="0"/>
              </a:rPr>
              <a:t>weakened immune systems maybe more susceptible to health impacts caused by damp, mould and condensation. </a:t>
            </a:r>
          </a:p>
          <a:p>
            <a:pPr algn="ctr"/>
            <a:endParaRPr lang="en-GB" sz="1600" dirty="0">
              <a:latin typeface="Lato" panose="020F0502020204030203" pitchFamily="34" charset="0"/>
            </a:endParaRPr>
          </a:p>
        </p:txBody>
      </p:sp>
      <p:sp>
        <p:nvSpPr>
          <p:cNvPr id="3" name="Content Placeholder 2">
            <a:extLst>
              <a:ext uri="{FF2B5EF4-FFF2-40B4-BE49-F238E27FC236}">
                <a16:creationId xmlns:a16="http://schemas.microsoft.com/office/drawing/2014/main" id="{2C369292-4C24-E91B-E226-5D495C299EFA}"/>
              </a:ext>
            </a:extLst>
          </p:cNvPr>
          <p:cNvSpPr>
            <a:spLocks noGrp="1"/>
          </p:cNvSpPr>
          <p:nvPr>
            <p:ph idx="1"/>
          </p:nvPr>
        </p:nvSpPr>
        <p:spPr>
          <a:xfrm>
            <a:off x="5166401" y="1896952"/>
            <a:ext cx="1611739" cy="2103548"/>
          </a:xfrm>
        </p:spPr>
        <p:style>
          <a:lnRef idx="2">
            <a:schemeClr val="accent3">
              <a:shade val="15000"/>
            </a:schemeClr>
          </a:lnRef>
          <a:fillRef idx="1">
            <a:schemeClr val="accent3"/>
          </a:fillRef>
          <a:effectRef idx="0">
            <a:schemeClr val="accent3"/>
          </a:effectRef>
          <a:fontRef idx="minor">
            <a:schemeClr val="lt1"/>
          </a:fontRef>
        </p:style>
        <p:txBody>
          <a:bodyPr>
            <a:normAutofit lnSpcReduction="10000"/>
          </a:bodyPr>
          <a:lstStyle/>
          <a:p>
            <a:pPr marL="0" indent="0" algn="ctr">
              <a:buNone/>
            </a:pPr>
            <a:endParaRPr lang="en-GB" sz="1600" b="1" dirty="0">
              <a:solidFill>
                <a:schemeClr val="tx1"/>
              </a:solidFill>
              <a:latin typeface="Lato" panose="020F0502020204030203" pitchFamily="34" charset="0"/>
            </a:endParaRPr>
          </a:p>
          <a:p>
            <a:pPr marL="0" indent="0" algn="ctr">
              <a:buNone/>
            </a:pPr>
            <a:r>
              <a:rPr lang="en-GB" sz="1600" b="1" dirty="0">
                <a:solidFill>
                  <a:schemeClr val="bg1"/>
                </a:solidFill>
                <a:latin typeface="Lato" panose="020F0502020204030203" pitchFamily="34" charset="0"/>
              </a:rPr>
              <a:t>Households living in fuel poverty </a:t>
            </a:r>
            <a:r>
              <a:rPr lang="en-GB" sz="1600" dirty="0">
                <a:solidFill>
                  <a:schemeClr val="bg1"/>
                </a:solidFill>
                <a:latin typeface="Lato" panose="020F0502020204030203" pitchFamily="34" charset="0"/>
              </a:rPr>
              <a:t>are more likely to have homes with poor indoor air quality. </a:t>
            </a:r>
          </a:p>
        </p:txBody>
      </p:sp>
    </p:spTree>
    <p:extLst>
      <p:ext uri="{BB962C8B-B14F-4D97-AF65-F5344CB8AC3E}">
        <p14:creationId xmlns:p14="http://schemas.microsoft.com/office/powerpoint/2010/main" val="1895390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22380-F89B-DEF7-843B-D11C8EEE7F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24F46-A344-27CE-A0E8-D3A498523867}"/>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pPr algn="ctr"/>
            <a:r>
              <a:rPr lang="en-GB" dirty="0">
                <a:latin typeface="Lato" panose="020F0502020204030203" pitchFamily="34" charset="0"/>
              </a:rPr>
              <a:t>Health Impacts</a:t>
            </a:r>
          </a:p>
        </p:txBody>
      </p:sp>
      <p:pic>
        <p:nvPicPr>
          <p:cNvPr id="10" name="Picture 9">
            <a:extLst>
              <a:ext uri="{FF2B5EF4-FFF2-40B4-BE49-F238E27FC236}">
                <a16:creationId xmlns:a16="http://schemas.microsoft.com/office/drawing/2014/main" id="{DF685FDF-DA7D-0169-4698-92300C810D5E}"/>
              </a:ext>
            </a:extLst>
          </p:cNvPr>
          <p:cNvPicPr>
            <a:picLocks noChangeAspect="1"/>
          </p:cNvPicPr>
          <p:nvPr/>
        </p:nvPicPr>
        <p:blipFill rotWithShape="1">
          <a:blip r:embed="rId3">
            <a:extLst>
              <a:ext uri="{28A0092B-C50C-407E-A947-70E740481C1C}">
                <a14:useLocalDpi xmlns:a14="http://schemas.microsoft.com/office/drawing/2010/main" val="0"/>
              </a:ext>
            </a:extLst>
          </a:blip>
          <a:srcRect l="12679" b="-1334"/>
          <a:stretch>
            <a:fillRect/>
          </a:stretch>
        </p:blipFill>
        <p:spPr bwMode="auto">
          <a:xfrm>
            <a:off x="4502794" y="3341023"/>
            <a:ext cx="3059803" cy="2613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6C67FFF6-87E9-5C9F-AA7A-FD8C22AD2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895" y="2851703"/>
            <a:ext cx="2992360" cy="1967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38B1E26B-4F2C-36E3-F807-BABC36FEC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740" y="2816509"/>
            <a:ext cx="2865755" cy="1748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D1A7E015-00C8-DAC8-0139-5D49373C5E08}"/>
              </a:ext>
            </a:extLst>
          </p:cNvPr>
          <p:cNvSpPr txBox="1"/>
          <p:nvPr/>
        </p:nvSpPr>
        <p:spPr>
          <a:xfrm>
            <a:off x="824152" y="4742465"/>
            <a:ext cx="2897343" cy="36933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ctr"/>
            <a:r>
              <a:rPr lang="en-GB" sz="1800" dirty="0">
                <a:latin typeface="Lato" panose="020F0502020204030203" pitchFamily="34" charset="0"/>
              </a:rPr>
              <a:t>Irritation of the airways.</a:t>
            </a:r>
          </a:p>
        </p:txBody>
      </p:sp>
      <p:sp>
        <p:nvSpPr>
          <p:cNvPr id="19" name="TextBox 18">
            <a:extLst>
              <a:ext uri="{FF2B5EF4-FFF2-40B4-BE49-F238E27FC236}">
                <a16:creationId xmlns:a16="http://schemas.microsoft.com/office/drawing/2014/main" id="{08316859-6143-47E0-526B-63180BA24367}"/>
              </a:ext>
            </a:extLst>
          </p:cNvPr>
          <p:cNvSpPr txBox="1"/>
          <p:nvPr/>
        </p:nvSpPr>
        <p:spPr>
          <a:xfrm>
            <a:off x="4469780" y="2781085"/>
            <a:ext cx="3125830" cy="36933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ctr"/>
            <a:r>
              <a:rPr lang="en-GB" sz="1800" dirty="0">
                <a:latin typeface="Lato" panose="020F0502020204030203" pitchFamily="34" charset="0"/>
              </a:rPr>
              <a:t>Cardiovascular diseases. </a:t>
            </a:r>
          </a:p>
        </p:txBody>
      </p:sp>
      <p:sp>
        <p:nvSpPr>
          <p:cNvPr id="21" name="TextBox 20">
            <a:extLst>
              <a:ext uri="{FF2B5EF4-FFF2-40B4-BE49-F238E27FC236}">
                <a16:creationId xmlns:a16="http://schemas.microsoft.com/office/drawing/2014/main" id="{7CF9052C-4B5C-E538-E11E-CEFC98754821}"/>
              </a:ext>
            </a:extLst>
          </p:cNvPr>
          <p:cNvSpPr txBox="1"/>
          <p:nvPr/>
        </p:nvSpPr>
        <p:spPr>
          <a:xfrm>
            <a:off x="8326356" y="5031298"/>
            <a:ext cx="3059803" cy="92333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ctr"/>
            <a:r>
              <a:rPr lang="en-GB" dirty="0">
                <a:latin typeface="Lato" panose="020F0502020204030203" pitchFamily="34" charset="0"/>
              </a:rPr>
              <a:t>T</a:t>
            </a:r>
            <a:r>
              <a:rPr lang="en-GB" sz="1800" dirty="0">
                <a:latin typeface="Lato" panose="020F0502020204030203" pitchFamily="34" charset="0"/>
              </a:rPr>
              <a:t>riggering and causing new asthma cases.</a:t>
            </a:r>
          </a:p>
          <a:p>
            <a:pPr lvl="0"/>
            <a:endParaRPr lang="en-GB" sz="1800" dirty="0">
              <a:latin typeface="Lato" panose="020F0502020204030203" pitchFamily="34" charset="0"/>
            </a:endParaRPr>
          </a:p>
        </p:txBody>
      </p:sp>
      <p:sp>
        <p:nvSpPr>
          <p:cNvPr id="23" name="TextBox 22">
            <a:extLst>
              <a:ext uri="{FF2B5EF4-FFF2-40B4-BE49-F238E27FC236}">
                <a16:creationId xmlns:a16="http://schemas.microsoft.com/office/drawing/2014/main" id="{DFA7578B-D9B6-E866-FB4B-05B22044B0EF}"/>
              </a:ext>
            </a:extLst>
          </p:cNvPr>
          <p:cNvSpPr txBox="1"/>
          <p:nvPr/>
        </p:nvSpPr>
        <p:spPr>
          <a:xfrm>
            <a:off x="824151" y="5313793"/>
            <a:ext cx="2897343"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ctr"/>
            <a:r>
              <a:rPr lang="en-GB" sz="1800" dirty="0">
                <a:latin typeface="Lato" panose="020F0502020204030203" pitchFamily="34" charset="0"/>
              </a:rPr>
              <a:t>Coughing, wheezing, and difficulty breathing.</a:t>
            </a:r>
          </a:p>
        </p:txBody>
      </p:sp>
      <p:sp>
        <p:nvSpPr>
          <p:cNvPr id="4" name="TextBox 3">
            <a:extLst>
              <a:ext uri="{FF2B5EF4-FFF2-40B4-BE49-F238E27FC236}">
                <a16:creationId xmlns:a16="http://schemas.microsoft.com/office/drawing/2014/main" id="{263E6E9E-2BB6-179F-9EDC-A412538E06EE}"/>
              </a:ext>
            </a:extLst>
          </p:cNvPr>
          <p:cNvSpPr txBox="1"/>
          <p:nvPr/>
        </p:nvSpPr>
        <p:spPr>
          <a:xfrm>
            <a:off x="838198" y="1745844"/>
            <a:ext cx="10515601" cy="83099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2400" dirty="0">
                <a:latin typeface="Lato" panose="020F0502020204030203" pitchFamily="34" charset="0"/>
              </a:rPr>
              <a:t>There are a wide range of health impacts that indoor air pollutants can cause. </a:t>
            </a:r>
            <a:r>
              <a:rPr lang="en-GB" sz="2400" dirty="0">
                <a:solidFill>
                  <a:schemeClr val="bg1"/>
                </a:solidFill>
                <a:latin typeface="Lato" panose="020F0502020204030203" pitchFamily="34" charset="0"/>
              </a:rPr>
              <a:t>Some common health impacts include:</a:t>
            </a:r>
          </a:p>
        </p:txBody>
      </p:sp>
    </p:spTree>
    <p:extLst>
      <p:ext uri="{BB962C8B-B14F-4D97-AF65-F5344CB8AC3E}">
        <p14:creationId xmlns:p14="http://schemas.microsoft.com/office/powerpoint/2010/main" val="4103784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BA7EF-7F39-E918-F2A8-ECE3FD631F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BC3BAB-1AD7-DC67-33B7-DCA76349C928}"/>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pPr algn="ctr"/>
            <a:r>
              <a:rPr lang="en-GB" dirty="0"/>
              <a:t>An Introduction into Indoor Air Quality</a:t>
            </a:r>
          </a:p>
        </p:txBody>
      </p:sp>
      <p:sp>
        <p:nvSpPr>
          <p:cNvPr id="3" name="Content Placeholder 2">
            <a:extLst>
              <a:ext uri="{FF2B5EF4-FFF2-40B4-BE49-F238E27FC236}">
                <a16:creationId xmlns:a16="http://schemas.microsoft.com/office/drawing/2014/main" id="{99EA9345-144C-B086-E728-81CB25598CCD}"/>
              </a:ext>
            </a:extLst>
          </p:cNvPr>
          <p:cNvSpPr>
            <a:spLocks noGrp="1"/>
          </p:cNvSpPr>
          <p:nvPr>
            <p:ph idx="1"/>
          </p:nvPr>
        </p:nvSpPr>
        <p:spPr>
          <a:xfrm>
            <a:off x="838200" y="1762125"/>
            <a:ext cx="3228975" cy="4928386"/>
          </a:xfrm>
        </p:spPr>
        <p:style>
          <a:lnRef idx="1">
            <a:schemeClr val="dk1"/>
          </a:lnRef>
          <a:fillRef idx="2">
            <a:schemeClr val="dk1"/>
          </a:fillRef>
          <a:effectRef idx="1">
            <a:schemeClr val="dk1"/>
          </a:effectRef>
          <a:fontRef idx="minor">
            <a:schemeClr val="dk1"/>
          </a:fontRef>
        </p:style>
        <p:txBody>
          <a:bodyPr>
            <a:normAutofit fontScale="70000" lnSpcReduction="20000"/>
          </a:bodyPr>
          <a:lstStyle/>
          <a:p>
            <a:pPr marL="0" indent="0">
              <a:buNone/>
            </a:pPr>
            <a:endParaRPr lang="en-GB" sz="3600" dirty="0">
              <a:latin typeface="Lato" panose="020F0502020204030203" pitchFamily="34" charset="0"/>
            </a:endParaRPr>
          </a:p>
          <a:p>
            <a:pPr marL="0" indent="0">
              <a:buNone/>
            </a:pPr>
            <a:r>
              <a:rPr lang="en-GB" sz="3600" b="1" dirty="0">
                <a:latin typeface="Lato" panose="020F0502020204030203" pitchFamily="34" charset="0"/>
              </a:rPr>
              <a:t>Aims of the course: </a:t>
            </a:r>
          </a:p>
          <a:p>
            <a:pPr marL="0" indent="0">
              <a:buNone/>
            </a:pPr>
            <a:endParaRPr lang="en-GB" dirty="0">
              <a:latin typeface="Lato" panose="020F0502020204030203" pitchFamily="34" charset="0"/>
            </a:endParaRPr>
          </a:p>
          <a:p>
            <a:pPr marL="514350" indent="-514350">
              <a:buFont typeface="+mj-lt"/>
              <a:buAutoNum type="arabicPeriod"/>
            </a:pPr>
            <a:r>
              <a:rPr lang="en-GB" sz="2900" b="1" dirty="0">
                <a:latin typeface="Lato" panose="020F0502020204030203" pitchFamily="34" charset="0"/>
              </a:rPr>
              <a:t>Identify common pollutants and their sources  found inside the home.</a:t>
            </a:r>
          </a:p>
          <a:p>
            <a:pPr marL="514350" indent="-514350">
              <a:buFont typeface="+mj-lt"/>
              <a:buAutoNum type="arabicPeriod"/>
            </a:pPr>
            <a:endParaRPr lang="en-GB" sz="2900" dirty="0">
              <a:latin typeface="Lato" panose="020F0502020204030203" pitchFamily="34" charset="0"/>
            </a:endParaRPr>
          </a:p>
          <a:p>
            <a:pPr marL="514350" indent="-514350">
              <a:buFont typeface="+mj-lt"/>
              <a:buAutoNum type="arabicPeriod"/>
            </a:pPr>
            <a:r>
              <a:rPr lang="en-GB" sz="2900" b="1" dirty="0">
                <a:latin typeface="Lato" panose="020F0502020204030203" pitchFamily="34" charset="0"/>
              </a:rPr>
              <a:t> Describe some of the impacts that pollutants in the home can have on human health.</a:t>
            </a:r>
          </a:p>
          <a:p>
            <a:pPr marL="514350" indent="-514350">
              <a:buFont typeface="+mj-lt"/>
              <a:buAutoNum type="arabicPeriod"/>
            </a:pPr>
            <a:endParaRPr lang="en-GB" sz="2900" dirty="0">
              <a:latin typeface="Lato" panose="020F0502020204030203" pitchFamily="34" charset="0"/>
            </a:endParaRPr>
          </a:p>
          <a:p>
            <a:pPr marL="514350" indent="-514350">
              <a:buFont typeface="+mj-lt"/>
              <a:buAutoNum type="arabicPeriod"/>
            </a:pPr>
            <a:r>
              <a:rPr lang="en-GB" sz="2900" b="1" dirty="0">
                <a:latin typeface="Lato" panose="020F0502020204030203" pitchFamily="34" charset="0"/>
              </a:rPr>
              <a:t>Describe practical ways to reduce the levels of pollutants found in the home.</a:t>
            </a:r>
          </a:p>
          <a:p>
            <a:pPr marL="0" indent="0">
              <a:buNone/>
            </a:pPr>
            <a:endParaRPr lang="en-GB" sz="2900" b="1" dirty="0">
              <a:latin typeface="Lato" panose="020F0502020204030203" pitchFamily="34" charset="0"/>
            </a:endParaRPr>
          </a:p>
          <a:p>
            <a:pPr marL="0" indent="0">
              <a:buNone/>
            </a:pPr>
            <a:endParaRPr lang="en-GB" dirty="0">
              <a:latin typeface="Lato" panose="020F0502020204030203" pitchFamily="34" charset="0"/>
            </a:endParaRPr>
          </a:p>
          <a:p>
            <a:pPr marL="0" indent="0">
              <a:buNone/>
            </a:pPr>
            <a:endParaRPr lang="en-GB" dirty="0">
              <a:latin typeface="Lato" panose="020F0502020204030203" pitchFamily="34" charset="0"/>
            </a:endParaRPr>
          </a:p>
          <a:p>
            <a:pPr marL="0" indent="0">
              <a:buNone/>
            </a:pPr>
            <a:endParaRPr lang="en-GB" dirty="0">
              <a:latin typeface="Lato" panose="020F0502020204030203" pitchFamily="34" charset="0"/>
            </a:endParaRPr>
          </a:p>
          <a:p>
            <a:endParaRPr lang="en-GB" dirty="0">
              <a:latin typeface="Lato" panose="020F0502020204030203" pitchFamily="34" charset="0"/>
            </a:endParaRPr>
          </a:p>
        </p:txBody>
      </p:sp>
      <p:pic>
        <p:nvPicPr>
          <p:cNvPr id="12" name="Picture 11">
            <a:extLst>
              <a:ext uri="{FF2B5EF4-FFF2-40B4-BE49-F238E27FC236}">
                <a16:creationId xmlns:a16="http://schemas.microsoft.com/office/drawing/2014/main" id="{F8E9B80A-A19C-CA97-F5A9-DECF9B934E2D}"/>
              </a:ext>
            </a:extLst>
          </p:cNvPr>
          <p:cNvPicPr>
            <a:picLocks noChangeAspect="1"/>
          </p:cNvPicPr>
          <p:nvPr/>
        </p:nvPicPr>
        <p:blipFill>
          <a:blip r:embed="rId2"/>
          <a:stretch>
            <a:fillRect/>
          </a:stretch>
        </p:blipFill>
        <p:spPr>
          <a:xfrm>
            <a:off x="4333874" y="1762124"/>
            <a:ext cx="4029075" cy="3086101"/>
          </a:xfrm>
          <a:prstGeom prst="rect">
            <a:avLst/>
          </a:prstGeom>
        </p:spPr>
      </p:pic>
      <p:pic>
        <p:nvPicPr>
          <p:cNvPr id="13" name="Picture 12">
            <a:extLst>
              <a:ext uri="{FF2B5EF4-FFF2-40B4-BE49-F238E27FC236}">
                <a16:creationId xmlns:a16="http://schemas.microsoft.com/office/drawing/2014/main" id="{609F8363-687F-E342-1457-2C5B1F2E5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825" y="1842271"/>
            <a:ext cx="2847975" cy="2448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8C91E7DB-49D3-EFCD-21B8-5F01702FF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045" y="4512364"/>
            <a:ext cx="2865755" cy="1980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AC798D6C-8692-7E19-F137-A4A4ABE8B1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6739" y="5087817"/>
            <a:ext cx="2166819" cy="1405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AE4B90C3-5EB4-2097-13CF-E3D61415C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5763" y="5087816"/>
            <a:ext cx="1440077" cy="1405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1845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395FF-3232-BE9B-8796-F02D5D6E3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E36391-2123-7043-5F35-38A5ADD873C8}"/>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pPr algn="ctr"/>
            <a:r>
              <a:rPr lang="en-GB" dirty="0">
                <a:latin typeface="Lato" panose="020F0502020204030203" pitchFamily="34" charset="0"/>
              </a:rPr>
              <a:t>Health Impacts</a:t>
            </a:r>
          </a:p>
        </p:txBody>
      </p:sp>
      <p:sp>
        <p:nvSpPr>
          <p:cNvPr id="4" name="TextBox 3">
            <a:extLst>
              <a:ext uri="{FF2B5EF4-FFF2-40B4-BE49-F238E27FC236}">
                <a16:creationId xmlns:a16="http://schemas.microsoft.com/office/drawing/2014/main" id="{54E03C7B-18F9-1270-10A0-8E3FEC99BD4E}"/>
              </a:ext>
            </a:extLst>
          </p:cNvPr>
          <p:cNvSpPr txBox="1"/>
          <p:nvPr/>
        </p:nvSpPr>
        <p:spPr>
          <a:xfrm>
            <a:off x="838198" y="1745844"/>
            <a:ext cx="10515601" cy="83099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2400" dirty="0">
                <a:latin typeface="Lato" panose="020F0502020204030203" pitchFamily="34" charset="0"/>
              </a:rPr>
              <a:t>There are a wide range of health impacts that indoor air pollutants can cause. </a:t>
            </a:r>
            <a:r>
              <a:rPr lang="en-GB" sz="2400" dirty="0">
                <a:solidFill>
                  <a:schemeClr val="bg1"/>
                </a:solidFill>
                <a:latin typeface="Lato" panose="020F0502020204030203" pitchFamily="34" charset="0"/>
              </a:rPr>
              <a:t>Other impacts include:</a:t>
            </a:r>
          </a:p>
        </p:txBody>
      </p:sp>
      <p:sp>
        <p:nvSpPr>
          <p:cNvPr id="3" name="TextBox 2">
            <a:extLst>
              <a:ext uri="{FF2B5EF4-FFF2-40B4-BE49-F238E27FC236}">
                <a16:creationId xmlns:a16="http://schemas.microsoft.com/office/drawing/2014/main" id="{C0113D5C-8182-B11D-313D-93DBBF9E79C8}"/>
              </a:ext>
            </a:extLst>
          </p:cNvPr>
          <p:cNvSpPr txBox="1"/>
          <p:nvPr/>
        </p:nvSpPr>
        <p:spPr>
          <a:xfrm>
            <a:off x="773835" y="4878069"/>
            <a:ext cx="1998520" cy="160043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ctr"/>
            <a:r>
              <a:rPr lang="en-GB" sz="1400" b="1" dirty="0">
                <a:solidFill>
                  <a:schemeClr val="tx1"/>
                </a:solidFill>
                <a:latin typeface="Lato" panose="020F0502020204030203" pitchFamily="34" charset="0"/>
              </a:rPr>
              <a:t>Tobacco smoke, volatile organic compounds </a:t>
            </a:r>
            <a:r>
              <a:rPr lang="en-GB" sz="1400" dirty="0">
                <a:solidFill>
                  <a:schemeClr val="tx1"/>
                </a:solidFill>
                <a:latin typeface="Lato" panose="020F0502020204030203" pitchFamily="34" charset="0"/>
              </a:rPr>
              <a:t>and </a:t>
            </a:r>
            <a:r>
              <a:rPr lang="en-GB" sz="1400" b="1" dirty="0">
                <a:solidFill>
                  <a:schemeClr val="tx1"/>
                </a:solidFill>
                <a:latin typeface="Lato" panose="020F0502020204030203" pitchFamily="34" charset="0"/>
              </a:rPr>
              <a:t>particulate matter </a:t>
            </a:r>
            <a:r>
              <a:rPr lang="en-GB" sz="1400" dirty="0">
                <a:solidFill>
                  <a:schemeClr val="tx1"/>
                </a:solidFill>
                <a:latin typeface="Lato" panose="020F0502020204030203" pitchFamily="34" charset="0"/>
              </a:rPr>
              <a:t>can increase the chances of </a:t>
            </a:r>
            <a:r>
              <a:rPr lang="en-GB" sz="1400" b="1" dirty="0">
                <a:solidFill>
                  <a:schemeClr val="tx1"/>
                </a:solidFill>
                <a:latin typeface="Lato" panose="020F0502020204030203" pitchFamily="34" charset="0"/>
              </a:rPr>
              <a:t>developing some cancers</a:t>
            </a:r>
            <a:r>
              <a:rPr lang="en-GB" sz="1400" dirty="0">
                <a:solidFill>
                  <a:schemeClr val="tx1"/>
                </a:solidFill>
                <a:latin typeface="Lato" panose="020F0502020204030203" pitchFamily="34" charset="0"/>
              </a:rPr>
              <a:t>. </a:t>
            </a:r>
          </a:p>
          <a:p>
            <a:pPr lvl="0" algn="ctr"/>
            <a:endParaRPr lang="en-GB" sz="1400" dirty="0">
              <a:solidFill>
                <a:schemeClr val="tx1"/>
              </a:solidFill>
              <a:latin typeface="Lato" panose="020F0502020204030203" pitchFamily="34" charset="0"/>
            </a:endParaRPr>
          </a:p>
        </p:txBody>
      </p:sp>
      <p:pic>
        <p:nvPicPr>
          <p:cNvPr id="5" name="Picture 4">
            <a:extLst>
              <a:ext uri="{FF2B5EF4-FFF2-40B4-BE49-F238E27FC236}">
                <a16:creationId xmlns:a16="http://schemas.microsoft.com/office/drawing/2014/main" id="{7F41C568-064C-CBC7-EB0D-33C3FCCAC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8" y="2912481"/>
            <a:ext cx="1869795" cy="1767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DD48BDC-F6C4-CDF8-A5BD-6A3CAC24D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751" y="2907929"/>
            <a:ext cx="2482559" cy="176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5A744716-A9C6-1CB6-3A52-0AFA2EE4FC9F}"/>
              </a:ext>
            </a:extLst>
          </p:cNvPr>
          <p:cNvSpPr txBox="1"/>
          <p:nvPr/>
        </p:nvSpPr>
        <p:spPr>
          <a:xfrm>
            <a:off x="3061625" y="4878069"/>
            <a:ext cx="2526809" cy="160200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ctr"/>
            <a:endParaRPr lang="en-GB" sz="1400" b="1" dirty="0">
              <a:solidFill>
                <a:schemeClr val="tx1"/>
              </a:solidFill>
              <a:latin typeface="Lato" panose="020F0502020204030203" pitchFamily="34" charset="0"/>
            </a:endParaRPr>
          </a:p>
          <a:p>
            <a:pPr lvl="0" algn="ctr"/>
            <a:r>
              <a:rPr lang="en-GB" sz="1400" b="1" dirty="0">
                <a:solidFill>
                  <a:schemeClr val="tx1"/>
                </a:solidFill>
                <a:latin typeface="Lato" panose="020F0502020204030203" pitchFamily="34" charset="0"/>
              </a:rPr>
              <a:t>Particulate matter </a:t>
            </a:r>
            <a:r>
              <a:rPr lang="en-GB" sz="1400" dirty="0">
                <a:solidFill>
                  <a:schemeClr val="tx1"/>
                </a:solidFill>
                <a:latin typeface="Lato" panose="020F0502020204030203" pitchFamily="34" charset="0"/>
              </a:rPr>
              <a:t>and </a:t>
            </a:r>
            <a:r>
              <a:rPr lang="en-GB" sz="1400" b="1" dirty="0">
                <a:solidFill>
                  <a:schemeClr val="tx1"/>
                </a:solidFill>
                <a:latin typeface="Lato" panose="020F0502020204030203" pitchFamily="34" charset="0"/>
              </a:rPr>
              <a:t>nitrogen oxides </a:t>
            </a:r>
            <a:r>
              <a:rPr lang="en-GB" sz="1400" dirty="0">
                <a:solidFill>
                  <a:schemeClr val="tx1"/>
                </a:solidFill>
                <a:latin typeface="Lato" panose="020F0502020204030203" pitchFamily="34" charset="0"/>
              </a:rPr>
              <a:t>can result in  </a:t>
            </a:r>
            <a:r>
              <a:rPr lang="en-GB" sz="1400" b="1" dirty="0">
                <a:solidFill>
                  <a:schemeClr val="tx1"/>
                </a:solidFill>
                <a:latin typeface="Lato" panose="020F0502020204030203" pitchFamily="34" charset="0"/>
              </a:rPr>
              <a:t>cognitive decline</a:t>
            </a:r>
            <a:r>
              <a:rPr lang="en-GB" sz="2000" dirty="0">
                <a:solidFill>
                  <a:schemeClr val="tx1"/>
                </a:solidFill>
                <a:latin typeface="Lato" panose="020F0502020204030203" pitchFamily="34" charset="0"/>
              </a:rPr>
              <a:t>. </a:t>
            </a:r>
          </a:p>
          <a:p>
            <a:pPr lvl="0" algn="ctr"/>
            <a:endParaRPr lang="en-GB" sz="2000" dirty="0">
              <a:solidFill>
                <a:schemeClr val="tx1"/>
              </a:solidFill>
              <a:latin typeface="Lato" panose="020F0502020204030203" pitchFamily="34" charset="0"/>
            </a:endParaRPr>
          </a:p>
          <a:p>
            <a:pPr lvl="0" algn="ctr"/>
            <a:endParaRPr lang="en-GB" sz="2000" dirty="0">
              <a:solidFill>
                <a:schemeClr val="tx1"/>
              </a:solidFill>
              <a:latin typeface="Lato" panose="020F0502020204030203" pitchFamily="34" charset="0"/>
            </a:endParaRPr>
          </a:p>
        </p:txBody>
      </p:sp>
      <p:pic>
        <p:nvPicPr>
          <p:cNvPr id="8" name="Picture 7">
            <a:extLst>
              <a:ext uri="{FF2B5EF4-FFF2-40B4-BE49-F238E27FC236}">
                <a16:creationId xmlns:a16="http://schemas.microsoft.com/office/drawing/2014/main" id="{D7342EC2-478A-3F17-259E-AC9933662E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904" y="2907928"/>
            <a:ext cx="2883899" cy="1767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198D8A25-FBF7-BBC7-AD1B-9798204ACF14}"/>
              </a:ext>
            </a:extLst>
          </p:cNvPr>
          <p:cNvSpPr txBox="1"/>
          <p:nvPr/>
        </p:nvSpPr>
        <p:spPr>
          <a:xfrm>
            <a:off x="5876966" y="4878069"/>
            <a:ext cx="2883899" cy="160043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ctr"/>
            <a:endParaRPr lang="en-GB" sz="1400" b="1" dirty="0">
              <a:solidFill>
                <a:schemeClr val="tx1"/>
              </a:solidFill>
              <a:latin typeface="Lato" panose="020F0502020204030203" pitchFamily="34" charset="0"/>
            </a:endParaRPr>
          </a:p>
          <a:p>
            <a:pPr lvl="0" algn="ctr"/>
            <a:r>
              <a:rPr lang="en-GB" sz="1400" b="1" dirty="0">
                <a:solidFill>
                  <a:schemeClr val="tx1"/>
                </a:solidFill>
                <a:latin typeface="Lato" panose="020F0502020204030203" pitchFamily="34" charset="0"/>
              </a:rPr>
              <a:t>Volatile organic compounds </a:t>
            </a:r>
            <a:r>
              <a:rPr lang="en-GB" sz="1400" dirty="0">
                <a:solidFill>
                  <a:schemeClr val="tx1"/>
                </a:solidFill>
                <a:latin typeface="Lato" panose="020F0502020204030203" pitchFamily="34" charset="0"/>
              </a:rPr>
              <a:t>and </a:t>
            </a:r>
            <a:r>
              <a:rPr lang="en-GB" sz="1400" b="1" dirty="0">
                <a:solidFill>
                  <a:schemeClr val="tx1"/>
                </a:solidFill>
                <a:latin typeface="Lato" panose="020F0502020204030203" pitchFamily="34" charset="0"/>
              </a:rPr>
              <a:t>bioaerosols </a:t>
            </a:r>
            <a:r>
              <a:rPr lang="en-GB" sz="1400" dirty="0">
                <a:solidFill>
                  <a:schemeClr val="tx1"/>
                </a:solidFill>
                <a:latin typeface="Lato" panose="020F0502020204030203" pitchFamily="34" charset="0"/>
              </a:rPr>
              <a:t>from moulds, pet dander, and pollen can cause result in </a:t>
            </a:r>
            <a:r>
              <a:rPr lang="en-GB" sz="1400" b="1" dirty="0">
                <a:solidFill>
                  <a:schemeClr val="tx1"/>
                </a:solidFill>
                <a:latin typeface="Lato" panose="020F0502020204030203" pitchFamily="34" charset="0"/>
              </a:rPr>
              <a:t>allergies. </a:t>
            </a:r>
          </a:p>
          <a:p>
            <a:pPr lvl="0" algn="ctr"/>
            <a:endParaRPr lang="en-GB" sz="1400" b="1" dirty="0">
              <a:solidFill>
                <a:schemeClr val="tx1"/>
              </a:solidFill>
              <a:latin typeface="Lato" panose="020F0502020204030203" pitchFamily="34" charset="0"/>
            </a:endParaRPr>
          </a:p>
          <a:p>
            <a:pPr lvl="0" algn="ctr"/>
            <a:endParaRPr lang="en-GB" sz="1400" b="1" dirty="0">
              <a:solidFill>
                <a:schemeClr val="tx1"/>
              </a:solidFill>
              <a:latin typeface="Lato" panose="020F0502020204030203" pitchFamily="34" charset="0"/>
            </a:endParaRPr>
          </a:p>
        </p:txBody>
      </p:sp>
      <p:sp>
        <p:nvSpPr>
          <p:cNvPr id="12" name="TextBox 11">
            <a:extLst>
              <a:ext uri="{FF2B5EF4-FFF2-40B4-BE49-F238E27FC236}">
                <a16:creationId xmlns:a16="http://schemas.microsoft.com/office/drawing/2014/main" id="{B053F716-9AA2-BB51-40D9-DEF0B5260167}"/>
              </a:ext>
            </a:extLst>
          </p:cNvPr>
          <p:cNvSpPr txBox="1"/>
          <p:nvPr/>
        </p:nvSpPr>
        <p:spPr>
          <a:xfrm>
            <a:off x="9049398" y="4878069"/>
            <a:ext cx="2304402" cy="160043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ctr"/>
            <a:r>
              <a:rPr lang="en-GB" sz="1400" b="1" dirty="0">
                <a:solidFill>
                  <a:schemeClr val="tx1"/>
                </a:solidFill>
                <a:latin typeface="Lato" panose="020F0502020204030203" pitchFamily="34" charset="0"/>
              </a:rPr>
              <a:t>Tobacco smoke, particulate matter</a:t>
            </a:r>
            <a:r>
              <a:rPr lang="en-GB" sz="1400" dirty="0">
                <a:solidFill>
                  <a:schemeClr val="tx1"/>
                </a:solidFill>
                <a:latin typeface="Lato" panose="020F0502020204030203" pitchFamily="34" charset="0"/>
              </a:rPr>
              <a:t>, and </a:t>
            </a:r>
            <a:r>
              <a:rPr lang="en-GB" sz="1400" b="1" dirty="0">
                <a:solidFill>
                  <a:schemeClr val="tx1"/>
                </a:solidFill>
                <a:latin typeface="Lato" panose="020F0502020204030203" pitchFamily="34" charset="0"/>
              </a:rPr>
              <a:t>bioaerosols from mould </a:t>
            </a:r>
            <a:r>
              <a:rPr lang="en-GB" sz="1400" dirty="0">
                <a:solidFill>
                  <a:schemeClr val="tx1"/>
                </a:solidFill>
                <a:latin typeface="Lato" panose="020F0502020204030203" pitchFamily="34" charset="0"/>
              </a:rPr>
              <a:t>can result in </a:t>
            </a:r>
            <a:r>
              <a:rPr lang="en-GB" sz="1400" b="1" dirty="0">
                <a:solidFill>
                  <a:schemeClr val="tx1"/>
                </a:solidFill>
                <a:latin typeface="Lato" panose="020F0502020204030203" pitchFamily="34" charset="0"/>
              </a:rPr>
              <a:t>Chronic Obstructive Pulmonary Disease (COPD).</a:t>
            </a:r>
          </a:p>
          <a:p>
            <a:pPr lvl="0" algn="ctr"/>
            <a:endParaRPr lang="en-GB" sz="1400" b="1" dirty="0">
              <a:solidFill>
                <a:schemeClr val="tx1"/>
              </a:solidFill>
              <a:latin typeface="Lato" panose="020F0502020204030203" pitchFamily="34" charset="0"/>
            </a:endParaRPr>
          </a:p>
        </p:txBody>
      </p:sp>
      <p:pic>
        <p:nvPicPr>
          <p:cNvPr id="14" name="Picture 13">
            <a:extLst>
              <a:ext uri="{FF2B5EF4-FFF2-40B4-BE49-F238E27FC236}">
                <a16:creationId xmlns:a16="http://schemas.microsoft.com/office/drawing/2014/main" id="{363ACFC0-6460-16CA-D9B4-A9C7F3DF7D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9397" y="2907929"/>
            <a:ext cx="2304402" cy="176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5560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B04F8-EF79-45E5-9F8D-9BF951DD2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A5AA1B-3CD9-FA95-478B-E307FBB7E30E}"/>
              </a:ext>
            </a:extLst>
          </p:cNvPr>
          <p:cNvSpPr>
            <a:spLocks noGrp="1"/>
          </p:cNvSpPr>
          <p:nvPr>
            <p:ph type="title"/>
          </p:nvPr>
        </p:nvSpPr>
        <p:spPr>
          <a:xfrm>
            <a:off x="838199" y="365125"/>
            <a:ext cx="10732007" cy="1325563"/>
          </a:xfrm>
        </p:spPr>
        <p:style>
          <a:lnRef idx="2">
            <a:schemeClr val="dk1">
              <a:shade val="15000"/>
            </a:schemeClr>
          </a:lnRef>
          <a:fillRef idx="1">
            <a:schemeClr val="dk1"/>
          </a:fillRef>
          <a:effectRef idx="0">
            <a:schemeClr val="dk1"/>
          </a:effectRef>
          <a:fontRef idx="minor">
            <a:schemeClr val="lt1"/>
          </a:fontRef>
        </p:style>
        <p:txBody>
          <a:bodyPr/>
          <a:lstStyle/>
          <a:p>
            <a:pPr algn="ctr"/>
            <a:r>
              <a:rPr lang="en-GB" dirty="0">
                <a:latin typeface="Lato" panose="020F0502020204030203" pitchFamily="34" charset="0"/>
              </a:rPr>
              <a:t>How to improve indoor Air Quality </a:t>
            </a:r>
          </a:p>
        </p:txBody>
      </p:sp>
      <p:sp>
        <p:nvSpPr>
          <p:cNvPr id="5" name="TextBox 4">
            <a:extLst>
              <a:ext uri="{FF2B5EF4-FFF2-40B4-BE49-F238E27FC236}">
                <a16:creationId xmlns:a16="http://schemas.microsoft.com/office/drawing/2014/main" id="{70894F0C-0452-7CB6-0270-EA51150F924F}"/>
              </a:ext>
            </a:extLst>
          </p:cNvPr>
          <p:cNvSpPr txBox="1"/>
          <p:nvPr/>
        </p:nvSpPr>
        <p:spPr>
          <a:xfrm>
            <a:off x="838199" y="2219914"/>
            <a:ext cx="3485809" cy="163121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2000" dirty="0">
                <a:latin typeface="Lato" panose="020F0502020204030203" pitchFamily="34" charset="0"/>
              </a:rPr>
              <a:t>1. Ventilate your home by opening windows, pollutants and moisture can escape the home.</a:t>
            </a:r>
          </a:p>
          <a:p>
            <a:pPr algn="ctr"/>
            <a:endParaRPr lang="en-GB" sz="2000" dirty="0">
              <a:latin typeface="Lato" panose="020F0502020204030203" pitchFamily="34" charset="0"/>
            </a:endParaRPr>
          </a:p>
        </p:txBody>
      </p:sp>
      <p:pic>
        <p:nvPicPr>
          <p:cNvPr id="7" name="Picture 6">
            <a:extLst>
              <a:ext uri="{FF2B5EF4-FFF2-40B4-BE49-F238E27FC236}">
                <a16:creationId xmlns:a16="http://schemas.microsoft.com/office/drawing/2014/main" id="{CA4E836C-D456-C9A2-AE19-DD381F852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156774"/>
            <a:ext cx="3485809" cy="2155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97B8F9B3-468B-8E4F-9AF2-C782FDCD0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877" y="4127954"/>
            <a:ext cx="2917327" cy="2155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A4034141-F3B5-2472-0629-6767008A0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0668" y="4127954"/>
            <a:ext cx="3485809" cy="2155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F4806396-EA7F-35ED-F32A-0FC54E0C731A}"/>
              </a:ext>
            </a:extLst>
          </p:cNvPr>
          <p:cNvSpPr txBox="1"/>
          <p:nvPr/>
        </p:nvSpPr>
        <p:spPr>
          <a:xfrm>
            <a:off x="4768876" y="2142882"/>
            <a:ext cx="2917327" cy="163121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2000" dirty="0">
                <a:latin typeface="Lato" panose="020F0502020204030203" pitchFamily="34" charset="0"/>
              </a:rPr>
              <a:t>2. Reduce the burning of solid fuels, gas, candles and incense sticks. This reduces particulate matter forming</a:t>
            </a:r>
            <a:r>
              <a:rPr lang="en-GB" sz="1800" dirty="0">
                <a:latin typeface="Lato" panose="020F0502020204030203" pitchFamily="34" charset="0"/>
              </a:rPr>
              <a:t>.</a:t>
            </a:r>
            <a:endParaRPr lang="en-GB" dirty="0"/>
          </a:p>
        </p:txBody>
      </p:sp>
      <p:sp>
        <p:nvSpPr>
          <p:cNvPr id="15" name="TextBox 14">
            <a:extLst>
              <a:ext uri="{FF2B5EF4-FFF2-40B4-BE49-F238E27FC236}">
                <a16:creationId xmlns:a16="http://schemas.microsoft.com/office/drawing/2014/main" id="{A4B96C20-7CDB-DE67-9974-01AA650FA6B1}"/>
              </a:ext>
            </a:extLst>
          </p:cNvPr>
          <p:cNvSpPr txBox="1"/>
          <p:nvPr/>
        </p:nvSpPr>
        <p:spPr>
          <a:xfrm>
            <a:off x="8080668" y="2158271"/>
            <a:ext cx="3485809" cy="160043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2000" dirty="0">
                <a:latin typeface="Lato" panose="020F0502020204030203" pitchFamily="34" charset="0"/>
              </a:rPr>
              <a:t>3. Smoke cigarettes and vape outside of the home, with the doors and windows closed. </a:t>
            </a:r>
          </a:p>
          <a:p>
            <a:pPr algn="ctr"/>
            <a:endParaRPr lang="en-GB" sz="2000" dirty="0">
              <a:latin typeface="Lato" panose="020F0502020204030203" pitchFamily="34" charset="0"/>
            </a:endParaRPr>
          </a:p>
          <a:p>
            <a:r>
              <a:rPr lang="en-GB" sz="1800" dirty="0">
                <a:latin typeface="Lato" panose="020F0502020204030203" pitchFamily="34" charset="0"/>
              </a:rPr>
              <a:t> </a:t>
            </a:r>
          </a:p>
        </p:txBody>
      </p:sp>
    </p:spTree>
    <p:extLst>
      <p:ext uri="{BB962C8B-B14F-4D97-AF65-F5344CB8AC3E}">
        <p14:creationId xmlns:p14="http://schemas.microsoft.com/office/powerpoint/2010/main" val="1079509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9FC4B-4B96-7C9F-8DF6-1DE2F5F6CFAB}"/>
              </a:ext>
            </a:extLst>
          </p:cNvPr>
          <p:cNvSpPr>
            <a:spLocks noGrp="1"/>
          </p:cNvSpPr>
          <p:nvPr>
            <p:ph type="title"/>
          </p:nvPr>
        </p:nvSpPr>
        <p:spPr>
          <a:xfrm>
            <a:off x="838199" y="365125"/>
            <a:ext cx="10732007" cy="1325563"/>
          </a:xfrm>
        </p:spPr>
        <p:style>
          <a:lnRef idx="2">
            <a:schemeClr val="dk1">
              <a:shade val="15000"/>
            </a:schemeClr>
          </a:lnRef>
          <a:fillRef idx="1">
            <a:schemeClr val="dk1"/>
          </a:fillRef>
          <a:effectRef idx="0">
            <a:schemeClr val="dk1"/>
          </a:effectRef>
          <a:fontRef idx="minor">
            <a:schemeClr val="lt1"/>
          </a:fontRef>
        </p:style>
        <p:txBody>
          <a:bodyPr/>
          <a:lstStyle/>
          <a:p>
            <a:pPr algn="ctr"/>
            <a:r>
              <a:rPr lang="en-GB" dirty="0">
                <a:latin typeface="Lato" panose="020F0502020204030203" pitchFamily="34" charset="0"/>
              </a:rPr>
              <a:t>How to improve indoor Air Quality </a:t>
            </a:r>
          </a:p>
        </p:txBody>
      </p:sp>
      <p:sp>
        <p:nvSpPr>
          <p:cNvPr id="9" name="TextBox 8">
            <a:extLst>
              <a:ext uri="{FF2B5EF4-FFF2-40B4-BE49-F238E27FC236}">
                <a16:creationId xmlns:a16="http://schemas.microsoft.com/office/drawing/2014/main" id="{8327484E-0B64-0ACD-32AD-61CF4DE81FD3}"/>
              </a:ext>
            </a:extLst>
          </p:cNvPr>
          <p:cNvSpPr txBox="1"/>
          <p:nvPr/>
        </p:nvSpPr>
        <p:spPr>
          <a:xfrm>
            <a:off x="945574" y="1953521"/>
            <a:ext cx="3596664" cy="147732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1800" dirty="0">
                <a:latin typeface="Lato" panose="020F0502020204030203" pitchFamily="34" charset="0"/>
              </a:rPr>
              <a:t>4. Reduce the use of harsh chemicals and chemicals with fragrances in the home. </a:t>
            </a:r>
          </a:p>
          <a:p>
            <a:pPr algn="ctr"/>
            <a:endParaRPr lang="en-GB" sz="1800" dirty="0">
              <a:latin typeface="Lato" panose="020F0502020204030203" pitchFamily="34" charset="0"/>
            </a:endParaRPr>
          </a:p>
          <a:p>
            <a:pPr algn="ctr"/>
            <a:endParaRPr lang="en-GB" sz="1800" dirty="0">
              <a:latin typeface="Lato" panose="020F0502020204030203" pitchFamily="34" charset="0"/>
            </a:endParaRPr>
          </a:p>
        </p:txBody>
      </p:sp>
      <p:sp>
        <p:nvSpPr>
          <p:cNvPr id="11" name="TextBox 10">
            <a:extLst>
              <a:ext uri="{FF2B5EF4-FFF2-40B4-BE49-F238E27FC236}">
                <a16:creationId xmlns:a16="http://schemas.microsoft.com/office/drawing/2014/main" id="{D8AF842D-6B5A-51F7-FF35-6DB1C506EC6C}"/>
              </a:ext>
            </a:extLst>
          </p:cNvPr>
          <p:cNvSpPr txBox="1"/>
          <p:nvPr/>
        </p:nvSpPr>
        <p:spPr>
          <a:xfrm>
            <a:off x="4850595" y="1953521"/>
            <a:ext cx="3027707" cy="147732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1800" dirty="0">
                <a:latin typeface="Lato" panose="020F0502020204030203" pitchFamily="34" charset="0"/>
              </a:rPr>
              <a:t>5. Prevent damp conditions forming in the home to reduce the chances of mould forming.</a:t>
            </a:r>
          </a:p>
          <a:p>
            <a:pPr algn="ctr"/>
            <a:endParaRPr lang="en-GB" sz="1800" dirty="0">
              <a:latin typeface="Lato" panose="020F0502020204030203" pitchFamily="34" charset="0"/>
            </a:endParaRPr>
          </a:p>
        </p:txBody>
      </p:sp>
      <p:sp>
        <p:nvSpPr>
          <p:cNvPr id="13" name="TextBox 12">
            <a:extLst>
              <a:ext uri="{FF2B5EF4-FFF2-40B4-BE49-F238E27FC236}">
                <a16:creationId xmlns:a16="http://schemas.microsoft.com/office/drawing/2014/main" id="{5A7CF772-2BA5-1461-E992-73032B5319EE}"/>
              </a:ext>
            </a:extLst>
          </p:cNvPr>
          <p:cNvSpPr txBox="1"/>
          <p:nvPr/>
        </p:nvSpPr>
        <p:spPr>
          <a:xfrm>
            <a:off x="8147729" y="1938497"/>
            <a:ext cx="3383545" cy="147732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1800" dirty="0">
                <a:latin typeface="Lato" panose="020F0502020204030203" pitchFamily="34" charset="0"/>
              </a:rPr>
              <a:t>6. Minimise the levels of pollutants that are formed during cooking</a:t>
            </a:r>
            <a:r>
              <a:rPr lang="en-GB" dirty="0">
                <a:latin typeface="Lato" panose="020F0502020204030203" pitchFamily="34" charset="0"/>
              </a:rPr>
              <a:t> by placing lids on pans and using an extract fan. </a:t>
            </a:r>
          </a:p>
        </p:txBody>
      </p:sp>
      <p:pic>
        <p:nvPicPr>
          <p:cNvPr id="14" name="Picture 13">
            <a:extLst>
              <a:ext uri="{FF2B5EF4-FFF2-40B4-BE49-F238E27FC236}">
                <a16:creationId xmlns:a16="http://schemas.microsoft.com/office/drawing/2014/main" id="{6AF0C445-47A0-8EF6-6D71-A800561E0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574" y="3663634"/>
            <a:ext cx="3596665" cy="2673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335BF9A9-8C14-E7BF-5ED0-FA1F232B1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660" y="3663634"/>
            <a:ext cx="3305685" cy="2673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4CD3723D-A672-792E-DD2E-367EBE778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596" y="3663634"/>
            <a:ext cx="3027706" cy="2673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82914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B632F-1A9D-3315-3868-7E3573DBEC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2EA29E-1724-5B70-7D77-F62A42D20911}"/>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pPr algn="ctr"/>
            <a:r>
              <a:rPr lang="en-GB" dirty="0"/>
              <a:t>Introduction to Indoor Air Quality</a:t>
            </a:r>
          </a:p>
        </p:txBody>
      </p:sp>
      <p:sp>
        <p:nvSpPr>
          <p:cNvPr id="3" name="Content Placeholder 2">
            <a:extLst>
              <a:ext uri="{FF2B5EF4-FFF2-40B4-BE49-F238E27FC236}">
                <a16:creationId xmlns:a16="http://schemas.microsoft.com/office/drawing/2014/main" id="{B492F2F7-BA49-2059-9B76-B532D5D945A7}"/>
              </a:ext>
            </a:extLst>
          </p:cNvPr>
          <p:cNvSpPr>
            <a:spLocks noGrp="1"/>
          </p:cNvSpPr>
          <p:nvPr>
            <p:ph idx="1"/>
          </p:nvPr>
        </p:nvSpPr>
        <p:spPr>
          <a:xfrm>
            <a:off x="838199" y="1797050"/>
            <a:ext cx="10515600" cy="1043363"/>
          </a:xfrm>
        </p:spPr>
        <p:style>
          <a:lnRef idx="2">
            <a:schemeClr val="accent3">
              <a:shade val="15000"/>
            </a:schemeClr>
          </a:lnRef>
          <a:fillRef idx="1">
            <a:schemeClr val="accent3"/>
          </a:fillRef>
          <a:effectRef idx="0">
            <a:schemeClr val="accent3"/>
          </a:effectRef>
          <a:fontRef idx="minor">
            <a:schemeClr val="lt1"/>
          </a:fontRef>
        </p:style>
        <p:txBody>
          <a:bodyPr>
            <a:normAutofit/>
          </a:bodyPr>
          <a:lstStyle/>
          <a:p>
            <a:pPr marL="0" indent="0" algn="ctr">
              <a:buNone/>
            </a:pPr>
            <a:r>
              <a:rPr lang="en-GB" b="1" dirty="0">
                <a:latin typeface="Lato" panose="020F0502020204030203" pitchFamily="34" charset="0"/>
              </a:rPr>
              <a:t>There are a range common pollutants that can be found in the home these include:</a:t>
            </a:r>
          </a:p>
        </p:txBody>
      </p:sp>
      <p:sp>
        <p:nvSpPr>
          <p:cNvPr id="5" name="TextBox 4">
            <a:extLst>
              <a:ext uri="{FF2B5EF4-FFF2-40B4-BE49-F238E27FC236}">
                <a16:creationId xmlns:a16="http://schemas.microsoft.com/office/drawing/2014/main" id="{E99F0F5A-9D51-A883-0A42-FFF3BCD9355F}"/>
              </a:ext>
            </a:extLst>
          </p:cNvPr>
          <p:cNvSpPr txBox="1"/>
          <p:nvPr/>
        </p:nvSpPr>
        <p:spPr>
          <a:xfrm>
            <a:off x="9988424" y="5119146"/>
            <a:ext cx="1350817"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GB" b="1" dirty="0">
                <a:latin typeface="Lato" panose="020F0502020204030203" pitchFamily="34" charset="0"/>
              </a:rPr>
              <a:t>Mould</a:t>
            </a:r>
          </a:p>
          <a:p>
            <a:pPr algn="ctr"/>
            <a:endParaRPr lang="en-GB" b="1" dirty="0">
              <a:latin typeface="Lato" panose="020F0502020204030203" pitchFamily="34" charset="0"/>
            </a:endParaRPr>
          </a:p>
        </p:txBody>
      </p:sp>
      <p:sp>
        <p:nvSpPr>
          <p:cNvPr id="7" name="TextBox 6">
            <a:extLst>
              <a:ext uri="{FF2B5EF4-FFF2-40B4-BE49-F238E27FC236}">
                <a16:creationId xmlns:a16="http://schemas.microsoft.com/office/drawing/2014/main" id="{DA7B1A89-8213-2D91-2D93-21BACF5F8D7B}"/>
              </a:ext>
            </a:extLst>
          </p:cNvPr>
          <p:cNvSpPr txBox="1"/>
          <p:nvPr/>
        </p:nvSpPr>
        <p:spPr>
          <a:xfrm>
            <a:off x="4025945" y="5202668"/>
            <a:ext cx="1531894" cy="147732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endParaRPr lang="en-GB" dirty="0">
              <a:latin typeface="Lato" panose="020F0502020204030203" pitchFamily="34" charset="0"/>
            </a:endParaRPr>
          </a:p>
          <a:p>
            <a:pPr algn="ctr"/>
            <a:r>
              <a:rPr lang="en-GB" b="1" dirty="0">
                <a:latin typeface="Lato" panose="020F0502020204030203" pitchFamily="34" charset="0"/>
              </a:rPr>
              <a:t>Tobacco Smoke and Vaping </a:t>
            </a:r>
          </a:p>
          <a:p>
            <a:pPr algn="ctr"/>
            <a:endParaRPr lang="en-GB" dirty="0">
              <a:latin typeface="Lato" panose="020F0502020204030203" pitchFamily="34" charset="0"/>
            </a:endParaRPr>
          </a:p>
        </p:txBody>
      </p:sp>
      <p:sp>
        <p:nvSpPr>
          <p:cNvPr id="9" name="TextBox 8">
            <a:extLst>
              <a:ext uri="{FF2B5EF4-FFF2-40B4-BE49-F238E27FC236}">
                <a16:creationId xmlns:a16="http://schemas.microsoft.com/office/drawing/2014/main" id="{5510219D-EF7B-6628-C88B-ACA70904C495}"/>
              </a:ext>
            </a:extLst>
          </p:cNvPr>
          <p:cNvSpPr txBox="1"/>
          <p:nvPr/>
        </p:nvSpPr>
        <p:spPr>
          <a:xfrm>
            <a:off x="7872473" y="6017355"/>
            <a:ext cx="3466768"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GB" b="1" dirty="0">
                <a:latin typeface="Lato" panose="020F0502020204030203" pitchFamily="34" charset="0"/>
              </a:rPr>
              <a:t>Volatile organic compounds (VOC)</a:t>
            </a:r>
          </a:p>
        </p:txBody>
      </p:sp>
      <p:sp>
        <p:nvSpPr>
          <p:cNvPr id="11" name="TextBox 10">
            <a:extLst>
              <a:ext uri="{FF2B5EF4-FFF2-40B4-BE49-F238E27FC236}">
                <a16:creationId xmlns:a16="http://schemas.microsoft.com/office/drawing/2014/main" id="{53C9B9E6-0C85-21A9-420B-FA209591B2E1}"/>
              </a:ext>
            </a:extLst>
          </p:cNvPr>
          <p:cNvSpPr txBox="1"/>
          <p:nvPr/>
        </p:nvSpPr>
        <p:spPr>
          <a:xfrm>
            <a:off x="7894693" y="2976851"/>
            <a:ext cx="1897008"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GB" b="1" dirty="0">
                <a:latin typeface="Lato" panose="020F0502020204030203" pitchFamily="34" charset="0"/>
              </a:rPr>
              <a:t>Nitrogen oxides (NOx)</a:t>
            </a:r>
          </a:p>
        </p:txBody>
      </p:sp>
      <p:sp>
        <p:nvSpPr>
          <p:cNvPr id="13" name="TextBox 12">
            <a:extLst>
              <a:ext uri="{FF2B5EF4-FFF2-40B4-BE49-F238E27FC236}">
                <a16:creationId xmlns:a16="http://schemas.microsoft.com/office/drawing/2014/main" id="{28066584-AC91-7566-6058-D7D553996B21}"/>
              </a:ext>
            </a:extLst>
          </p:cNvPr>
          <p:cNvSpPr txBox="1"/>
          <p:nvPr/>
        </p:nvSpPr>
        <p:spPr>
          <a:xfrm>
            <a:off x="4025945" y="4097828"/>
            <a:ext cx="1504868" cy="92333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GB" b="1" dirty="0">
                <a:latin typeface="Lato" panose="020F0502020204030203" pitchFamily="34" charset="0"/>
              </a:rPr>
              <a:t>Carbon monoxide (CO) </a:t>
            </a:r>
          </a:p>
        </p:txBody>
      </p:sp>
      <p:sp>
        <p:nvSpPr>
          <p:cNvPr id="15" name="TextBox 14">
            <a:extLst>
              <a:ext uri="{FF2B5EF4-FFF2-40B4-BE49-F238E27FC236}">
                <a16:creationId xmlns:a16="http://schemas.microsoft.com/office/drawing/2014/main" id="{652F76E8-07DD-5A55-3894-33E73E9989DC}"/>
              </a:ext>
            </a:extLst>
          </p:cNvPr>
          <p:cNvSpPr txBox="1"/>
          <p:nvPr/>
        </p:nvSpPr>
        <p:spPr>
          <a:xfrm>
            <a:off x="838198" y="2976851"/>
            <a:ext cx="3032199" cy="36933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GB" b="1" dirty="0">
                <a:latin typeface="Lato" panose="020F0502020204030203" pitchFamily="34" charset="0"/>
              </a:rPr>
              <a:t>Particulate matter (PM)</a:t>
            </a:r>
          </a:p>
        </p:txBody>
      </p:sp>
      <p:pic>
        <p:nvPicPr>
          <p:cNvPr id="16" name="Picture 15">
            <a:extLst>
              <a:ext uri="{FF2B5EF4-FFF2-40B4-BE49-F238E27FC236}">
                <a16:creationId xmlns:a16="http://schemas.microsoft.com/office/drawing/2014/main" id="{8A0C959A-4C31-55FF-98DC-332B9B8F2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5732144"/>
            <a:ext cx="1501910" cy="894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F1B09858-B814-3D99-206A-3325C0E91944}"/>
              </a:ext>
            </a:extLst>
          </p:cNvPr>
          <p:cNvPicPr>
            <a:picLocks noChangeAspect="1"/>
          </p:cNvPicPr>
          <p:nvPr/>
        </p:nvPicPr>
        <p:blipFill>
          <a:blip r:embed="rId3">
            <a:extLst>
              <a:ext uri="{28A0092B-C50C-407E-A947-70E740481C1C}">
                <a14:useLocalDpi xmlns:a14="http://schemas.microsoft.com/office/drawing/2010/main" val="0"/>
              </a:ext>
            </a:extLst>
          </a:blip>
          <a:srcRect r="10990"/>
          <a:stretch>
            <a:fillRect/>
          </a:stretch>
        </p:blipFill>
        <p:spPr>
          <a:xfrm>
            <a:off x="7894693" y="3759621"/>
            <a:ext cx="1897008" cy="2017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9E61DA47-A67A-78A5-1A52-3F52F77D75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122" y="2992988"/>
            <a:ext cx="1463691" cy="923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809692AB-1CE5-D76E-8CBE-79BC63127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39" y="3472366"/>
            <a:ext cx="3039859" cy="2127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EF87910C-61C1-4AAD-8BC5-ECB83B4D9432}"/>
              </a:ext>
            </a:extLst>
          </p:cNvPr>
          <p:cNvPicPr>
            <a:picLocks noChangeAspect="1"/>
          </p:cNvPicPr>
          <p:nvPr/>
        </p:nvPicPr>
        <p:blipFill>
          <a:blip r:embed="rId6">
            <a:extLst>
              <a:ext uri="{28A0092B-C50C-407E-A947-70E740481C1C}">
                <a14:useLocalDpi xmlns:a14="http://schemas.microsoft.com/office/drawing/2010/main" val="0"/>
              </a:ext>
            </a:extLst>
          </a:blip>
          <a:srcRect t="21449" r="23829"/>
          <a:stretch>
            <a:fillRect/>
          </a:stretch>
        </p:blipFill>
        <p:spPr>
          <a:xfrm>
            <a:off x="5727536" y="4865046"/>
            <a:ext cx="1970434" cy="1775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2E4986F2-B2AC-927F-D9A5-6DDAE66146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7536" y="3011996"/>
            <a:ext cx="1970433" cy="1636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42022989-F1F9-42E8-6585-B126900440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9832" y="5732144"/>
            <a:ext cx="1368226" cy="894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C21990B8-7047-019D-FBD4-D78B1BC3A4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8423" y="3011996"/>
            <a:ext cx="1350818" cy="1005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F87162C9-EC7F-F048-D4A8-3563EC362362}"/>
              </a:ext>
            </a:extLst>
          </p:cNvPr>
          <p:cNvSpPr txBox="1"/>
          <p:nvPr/>
        </p:nvSpPr>
        <p:spPr>
          <a:xfrm>
            <a:off x="9966200" y="4232733"/>
            <a:ext cx="1373041"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GB" b="1" dirty="0">
                <a:latin typeface="Lato" panose="020F0502020204030203" pitchFamily="34" charset="0"/>
              </a:rPr>
              <a:t>Radon</a:t>
            </a:r>
          </a:p>
          <a:p>
            <a:pPr algn="ctr"/>
            <a:endParaRPr lang="en-GB" dirty="0">
              <a:latin typeface="Lato" panose="020F0502020204030203" pitchFamily="34" charset="0"/>
            </a:endParaRPr>
          </a:p>
        </p:txBody>
      </p:sp>
    </p:spTree>
    <p:extLst>
      <p:ext uri="{BB962C8B-B14F-4D97-AF65-F5344CB8AC3E}">
        <p14:creationId xmlns:p14="http://schemas.microsoft.com/office/powerpoint/2010/main" val="4064143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D67EF-FCFD-81D2-0737-C4FBDA223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ACEF46-806D-76D4-6949-D2DE92DCC3A7}"/>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pPr algn="ctr"/>
            <a:r>
              <a:rPr lang="en-GB" b="1" dirty="0">
                <a:latin typeface="Lato" panose="020F0502020204030203" pitchFamily="34" charset="0"/>
              </a:rPr>
              <a:t>Particulate Matter (PM)</a:t>
            </a:r>
            <a:r>
              <a:rPr lang="en-GB" dirty="0">
                <a:latin typeface="Lato" panose="020F0502020204030203" pitchFamily="34" charset="0"/>
              </a:rPr>
              <a:t> </a:t>
            </a:r>
          </a:p>
        </p:txBody>
      </p:sp>
      <p:sp>
        <p:nvSpPr>
          <p:cNvPr id="4" name="TextBox 3">
            <a:extLst>
              <a:ext uri="{FF2B5EF4-FFF2-40B4-BE49-F238E27FC236}">
                <a16:creationId xmlns:a16="http://schemas.microsoft.com/office/drawing/2014/main" id="{6B62EDEC-9CA7-1431-3B20-9A8DE14079D1}"/>
              </a:ext>
            </a:extLst>
          </p:cNvPr>
          <p:cNvSpPr txBox="1"/>
          <p:nvPr/>
        </p:nvSpPr>
        <p:spPr>
          <a:xfrm>
            <a:off x="838199" y="1851767"/>
            <a:ext cx="6943726" cy="830997"/>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gn="ctr"/>
            <a:r>
              <a:rPr lang="en-GB" sz="2400" b="1" dirty="0">
                <a:solidFill>
                  <a:schemeClr val="bg1"/>
                </a:solidFill>
                <a:latin typeface="Lato" panose="020F0502020204030203" pitchFamily="34" charset="0"/>
              </a:rPr>
              <a:t>Particulate matter (PM) </a:t>
            </a:r>
            <a:r>
              <a:rPr lang="en-GB" sz="2400" dirty="0">
                <a:latin typeface="Lato" panose="020F0502020204030203" pitchFamily="34" charset="0"/>
              </a:rPr>
              <a:t>is the term used for microscopic solid particles found in the air.</a:t>
            </a:r>
          </a:p>
        </p:txBody>
      </p:sp>
      <p:sp>
        <p:nvSpPr>
          <p:cNvPr id="9" name="TextBox 8">
            <a:extLst>
              <a:ext uri="{FF2B5EF4-FFF2-40B4-BE49-F238E27FC236}">
                <a16:creationId xmlns:a16="http://schemas.microsoft.com/office/drawing/2014/main" id="{B16276F0-932F-9BC9-21A5-405E6C356FD3}"/>
              </a:ext>
            </a:extLst>
          </p:cNvPr>
          <p:cNvSpPr txBox="1"/>
          <p:nvPr/>
        </p:nvSpPr>
        <p:spPr>
          <a:xfrm>
            <a:off x="838199" y="2884136"/>
            <a:ext cx="6943726" cy="133607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lnSpc>
                <a:spcPct val="115000"/>
              </a:lnSpc>
              <a:spcAft>
                <a:spcPts val="800"/>
              </a:spcAft>
              <a:buNone/>
            </a:pPr>
            <a:r>
              <a:rPr lang="en-GB" sz="1800" kern="100" dirty="0">
                <a:solidFill>
                  <a:schemeClr val="bg1"/>
                </a:solidFill>
                <a:effectLst/>
                <a:latin typeface="Lato" panose="020F0502020204030203" pitchFamily="34" charset="0"/>
                <a:ea typeface="Aptos" panose="020B0004020202020204" pitchFamily="34" charset="0"/>
                <a:cs typeface="Arial" panose="020B0604020202020204" pitchFamily="34" charset="0"/>
              </a:rPr>
              <a:t>Particulate Matter can originate from a range of sources inside the home; however most particulate matter that is released, in UK homes, is produced through the processes of burning fuels and cooking. </a:t>
            </a:r>
          </a:p>
        </p:txBody>
      </p:sp>
      <p:pic>
        <p:nvPicPr>
          <p:cNvPr id="11" name="Picture 10">
            <a:extLst>
              <a:ext uri="{FF2B5EF4-FFF2-40B4-BE49-F238E27FC236}">
                <a16:creationId xmlns:a16="http://schemas.microsoft.com/office/drawing/2014/main" id="{0F9B1CAE-3633-A686-10FB-C5DDCBC13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95" y="4577442"/>
            <a:ext cx="1676419" cy="2044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26CBB22-597D-C61D-A395-C80F7DCFC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710" y="4577442"/>
            <a:ext cx="1765568" cy="2019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Online Media 12" title="Particulate Matter from burning a candle.">
            <a:hlinkClick r:id="" action="ppaction://media"/>
            <a:extLst>
              <a:ext uri="{FF2B5EF4-FFF2-40B4-BE49-F238E27FC236}">
                <a16:creationId xmlns:a16="http://schemas.microsoft.com/office/drawing/2014/main" id="{8A12993F-E6F3-0A13-7D64-813E1634E876}"/>
              </a:ext>
            </a:extLst>
          </p:cNvPr>
          <p:cNvPicPr>
            <a:picLocks noGrp="1" noRot="1" noChangeAspect="1"/>
          </p:cNvPicPr>
          <p:nvPr>
            <p:ph idx="1"/>
            <a:videoFile r:link="rId1"/>
          </p:nvPr>
        </p:nvPicPr>
        <p:blipFill>
          <a:blip r:embed="rId5"/>
          <a:stretch>
            <a:fillRect/>
          </a:stretch>
        </p:blipFill>
        <p:spPr>
          <a:xfrm>
            <a:off x="8001895" y="4577442"/>
            <a:ext cx="3317481" cy="2044008"/>
          </a:xfrm>
          <a:prstGeom prst="rect">
            <a:avLst/>
          </a:prstGeom>
        </p:spPr>
      </p:pic>
      <p:sp>
        <p:nvSpPr>
          <p:cNvPr id="14" name="TextBox 13">
            <a:extLst>
              <a:ext uri="{FF2B5EF4-FFF2-40B4-BE49-F238E27FC236}">
                <a16:creationId xmlns:a16="http://schemas.microsoft.com/office/drawing/2014/main" id="{731F620F-EA8E-7899-55D0-6EBAEAA5C288}"/>
              </a:ext>
            </a:extLst>
          </p:cNvPr>
          <p:cNvSpPr txBox="1"/>
          <p:nvPr/>
        </p:nvSpPr>
        <p:spPr>
          <a:xfrm>
            <a:off x="8001895" y="1851767"/>
            <a:ext cx="3322859" cy="230832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endParaRPr lang="en-GB" dirty="0">
              <a:solidFill>
                <a:schemeClr val="tx1"/>
              </a:solidFill>
            </a:endParaRPr>
          </a:p>
          <a:p>
            <a:pPr algn="ctr"/>
            <a:r>
              <a:rPr lang="en-GB" dirty="0">
                <a:solidFill>
                  <a:schemeClr val="tx1"/>
                </a:solidFill>
              </a:rPr>
              <a:t>The video  shows the particulate matter (soot) being formed from a candle. Soot is formed when a fuel burns when there isn’t enough </a:t>
            </a:r>
            <a:r>
              <a:rPr lang="en-GB">
                <a:solidFill>
                  <a:schemeClr val="tx1"/>
                </a:solidFill>
              </a:rPr>
              <a:t>oxygen present. </a:t>
            </a:r>
            <a:endParaRPr lang="en-GB" dirty="0">
              <a:solidFill>
                <a:schemeClr val="tx1"/>
              </a:solidFill>
            </a:endParaRPr>
          </a:p>
          <a:p>
            <a:pPr algn="ctr"/>
            <a:endParaRPr lang="en-GB" dirty="0">
              <a:solidFill>
                <a:schemeClr val="tx1"/>
              </a:solidFill>
            </a:endParaRPr>
          </a:p>
        </p:txBody>
      </p:sp>
      <p:pic>
        <p:nvPicPr>
          <p:cNvPr id="3" name="Picture 2">
            <a:extLst>
              <a:ext uri="{FF2B5EF4-FFF2-40B4-BE49-F238E27FC236}">
                <a16:creationId xmlns:a16="http://schemas.microsoft.com/office/drawing/2014/main" id="{D07D3B3F-23BC-257C-9AD4-44028B607A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5974" y="4577442"/>
            <a:ext cx="2885952" cy="2019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Arrow: Down 4">
            <a:extLst>
              <a:ext uri="{FF2B5EF4-FFF2-40B4-BE49-F238E27FC236}">
                <a16:creationId xmlns:a16="http://schemas.microsoft.com/office/drawing/2014/main" id="{8B21E280-D0FA-B501-FD8F-FED617B36CE3}"/>
              </a:ext>
            </a:extLst>
          </p:cNvPr>
          <p:cNvSpPr/>
          <p:nvPr/>
        </p:nvSpPr>
        <p:spPr>
          <a:xfrm>
            <a:off x="9332290" y="3883092"/>
            <a:ext cx="779318" cy="694350"/>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500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7280E-B233-CCD0-345D-C380427F0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DED93-AF1A-1B63-5A69-FBB417423AB1}"/>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pPr algn="ctr"/>
            <a:r>
              <a:rPr lang="en-GB" b="1" dirty="0"/>
              <a:t>Particulate Matter (PM)</a:t>
            </a:r>
            <a:r>
              <a:rPr lang="en-GB" dirty="0"/>
              <a:t> </a:t>
            </a:r>
          </a:p>
        </p:txBody>
      </p:sp>
      <p:sp>
        <p:nvSpPr>
          <p:cNvPr id="5" name="Content Placeholder 4">
            <a:extLst>
              <a:ext uri="{FF2B5EF4-FFF2-40B4-BE49-F238E27FC236}">
                <a16:creationId xmlns:a16="http://schemas.microsoft.com/office/drawing/2014/main" id="{25938541-3293-6C46-8F90-E8166D511400}"/>
              </a:ext>
            </a:extLst>
          </p:cNvPr>
          <p:cNvSpPr>
            <a:spLocks noGrp="1"/>
          </p:cNvSpPr>
          <p:nvPr>
            <p:ph idx="1"/>
          </p:nvPr>
        </p:nvSpPr>
        <p:spPr>
          <a:xfrm>
            <a:off x="4946075" y="3796655"/>
            <a:ext cx="1579417" cy="2175959"/>
          </a:xfrm>
        </p:spPr>
        <p:style>
          <a:lnRef idx="1">
            <a:schemeClr val="dk1"/>
          </a:lnRef>
          <a:fillRef idx="2">
            <a:schemeClr val="dk1"/>
          </a:fillRef>
          <a:effectRef idx="1">
            <a:schemeClr val="dk1"/>
          </a:effectRef>
          <a:fontRef idx="minor">
            <a:schemeClr val="dk1"/>
          </a:fontRef>
        </p:style>
        <p:txBody>
          <a:bodyPr>
            <a:normAutofit lnSpcReduction="10000"/>
          </a:bodyPr>
          <a:lstStyle/>
          <a:p>
            <a:pPr marL="0" indent="0" algn="ctr">
              <a:buNone/>
            </a:pPr>
            <a:endParaRPr lang="en-GB" sz="1800" dirty="0">
              <a:latin typeface="Lato" panose="020F0502020204030203" pitchFamily="34" charset="0"/>
            </a:endParaRPr>
          </a:p>
          <a:p>
            <a:pPr marL="0" indent="0" algn="ctr">
              <a:buNone/>
            </a:pPr>
            <a:r>
              <a:rPr lang="en-GB" sz="1800" dirty="0">
                <a:latin typeface="Lato" panose="020F0502020204030203" pitchFamily="34" charset="0"/>
              </a:rPr>
              <a:t>The video shows the levels of Particulate Matter when a candle is blown out. </a:t>
            </a:r>
          </a:p>
          <a:p>
            <a:pPr marL="0" indent="0" algn="ctr">
              <a:buNone/>
            </a:pPr>
            <a:endParaRPr lang="en-GB" sz="1800" dirty="0">
              <a:latin typeface="Lato" panose="020F0502020204030203" pitchFamily="34" charset="0"/>
            </a:endParaRPr>
          </a:p>
        </p:txBody>
      </p:sp>
      <p:pic>
        <p:nvPicPr>
          <p:cNvPr id="3" name="Online Media 2" title="Particulate Matter(PM2.5) from a candle.">
            <a:hlinkClick r:id="" action="ppaction://media"/>
            <a:extLst>
              <a:ext uri="{FF2B5EF4-FFF2-40B4-BE49-F238E27FC236}">
                <a16:creationId xmlns:a16="http://schemas.microsoft.com/office/drawing/2014/main" id="{856AEE6A-4492-4ED9-2543-163F988C42E0}"/>
              </a:ext>
            </a:extLst>
          </p:cNvPr>
          <p:cNvPicPr>
            <a:picLocks noRot="1" noChangeAspect="1"/>
          </p:cNvPicPr>
          <p:nvPr>
            <a:videoFile r:link="rId1"/>
          </p:nvPr>
        </p:nvPicPr>
        <p:blipFill>
          <a:blip r:embed="rId3"/>
          <a:stretch>
            <a:fillRect/>
          </a:stretch>
        </p:blipFill>
        <p:spPr>
          <a:xfrm>
            <a:off x="824320" y="3796655"/>
            <a:ext cx="3766731" cy="2175959"/>
          </a:xfrm>
          <a:prstGeom prst="rect">
            <a:avLst/>
          </a:prstGeom>
        </p:spPr>
      </p:pic>
      <p:sp>
        <p:nvSpPr>
          <p:cNvPr id="9" name="Content Placeholder 4">
            <a:extLst>
              <a:ext uri="{FF2B5EF4-FFF2-40B4-BE49-F238E27FC236}">
                <a16:creationId xmlns:a16="http://schemas.microsoft.com/office/drawing/2014/main" id="{48C6C057-3310-FD5F-41AE-578EBD7F5AFF}"/>
              </a:ext>
            </a:extLst>
          </p:cNvPr>
          <p:cNvSpPr txBox="1">
            <a:spLocks/>
          </p:cNvSpPr>
          <p:nvPr/>
        </p:nvSpPr>
        <p:spPr>
          <a:xfrm>
            <a:off x="838199" y="1899417"/>
            <a:ext cx="5687293" cy="168850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GB" sz="1800" dirty="0">
                <a:solidFill>
                  <a:schemeClr val="tx1"/>
                </a:solidFill>
                <a:latin typeface="Lato" panose="020F0502020204030203" pitchFamily="34" charset="0"/>
              </a:rPr>
              <a:t>The </a:t>
            </a:r>
            <a:r>
              <a:rPr lang="en-GB" sz="1800" b="1" dirty="0">
                <a:solidFill>
                  <a:schemeClr val="tx1"/>
                </a:solidFill>
                <a:latin typeface="Lato" panose="020F0502020204030203" pitchFamily="34" charset="0"/>
              </a:rPr>
              <a:t>smaller the size </a:t>
            </a:r>
            <a:r>
              <a:rPr lang="en-GB" sz="1800" dirty="0">
                <a:solidFill>
                  <a:schemeClr val="tx1"/>
                </a:solidFill>
                <a:latin typeface="Lato" panose="020F0502020204030203" pitchFamily="34" charset="0"/>
              </a:rPr>
              <a:t>of the particulate matter, the </a:t>
            </a:r>
            <a:r>
              <a:rPr lang="en-GB" sz="1800" b="1" dirty="0">
                <a:solidFill>
                  <a:schemeClr val="tx1"/>
                </a:solidFill>
                <a:latin typeface="Lato" panose="020F0502020204030203" pitchFamily="34" charset="0"/>
              </a:rPr>
              <a:t>greater the danger to health</a:t>
            </a:r>
            <a:r>
              <a:rPr lang="en-GB" sz="1800" dirty="0">
                <a:solidFill>
                  <a:schemeClr val="tx1"/>
                </a:solidFill>
                <a:latin typeface="Lato" panose="020F0502020204030203" pitchFamily="34" charset="0"/>
              </a:rPr>
              <a:t>.</a:t>
            </a:r>
          </a:p>
          <a:p>
            <a:pPr marL="0" indent="0">
              <a:buFont typeface="Arial" panose="020B0604020202020204" pitchFamily="34" charset="0"/>
              <a:buNone/>
            </a:pPr>
            <a:r>
              <a:rPr lang="en-GB" sz="1800" dirty="0">
                <a:solidFill>
                  <a:schemeClr val="tx1"/>
                </a:solidFill>
                <a:latin typeface="Lato" panose="020F0502020204030203" pitchFamily="34" charset="0"/>
              </a:rPr>
              <a:t>This is because smaller particles can move deeper into the respiratory system and can pass from the lungs into the blood and travel to other organs in the body.</a:t>
            </a:r>
          </a:p>
        </p:txBody>
      </p:sp>
      <p:grpSp>
        <p:nvGrpSpPr>
          <p:cNvPr id="11" name="Group 10">
            <a:extLst>
              <a:ext uri="{FF2B5EF4-FFF2-40B4-BE49-F238E27FC236}">
                <a16:creationId xmlns:a16="http://schemas.microsoft.com/office/drawing/2014/main" id="{33ED5B56-5ADE-36F2-500B-7D70FA8FC74F}"/>
              </a:ext>
            </a:extLst>
          </p:cNvPr>
          <p:cNvGrpSpPr/>
          <p:nvPr/>
        </p:nvGrpSpPr>
        <p:grpSpPr>
          <a:xfrm>
            <a:off x="6880516" y="1874660"/>
            <a:ext cx="4454236" cy="4324777"/>
            <a:chOff x="-81934" y="0"/>
            <a:chExt cx="4807307" cy="3641857"/>
          </a:xfrm>
        </p:grpSpPr>
        <p:pic>
          <p:nvPicPr>
            <p:cNvPr id="12" name="Picture 11" descr="A diagram of the human body&#10;&#10;AI-generated content may be incorrect.">
              <a:extLst>
                <a:ext uri="{FF2B5EF4-FFF2-40B4-BE49-F238E27FC236}">
                  <a16:creationId xmlns:a16="http://schemas.microsoft.com/office/drawing/2014/main" id="{A61D3F29-97CD-4856-E149-1149BECC9E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34" y="0"/>
              <a:ext cx="4807307" cy="3147641"/>
            </a:xfrm>
            <a:prstGeom prst="rect">
              <a:avLst/>
            </a:prstGeom>
            <a:noFill/>
            <a:ln>
              <a:solidFill>
                <a:schemeClr val="tx1"/>
              </a:solidFill>
            </a:ln>
          </p:spPr>
        </p:pic>
        <p:sp>
          <p:nvSpPr>
            <p:cNvPr id="13" name="Text Box 1">
              <a:extLst>
                <a:ext uri="{FF2B5EF4-FFF2-40B4-BE49-F238E27FC236}">
                  <a16:creationId xmlns:a16="http://schemas.microsoft.com/office/drawing/2014/main" id="{A3ABE2BB-82C0-5E21-840E-613148CE1772}"/>
                </a:ext>
              </a:extLst>
            </p:cNvPr>
            <p:cNvSpPr txBox="1"/>
            <p:nvPr/>
          </p:nvSpPr>
          <p:spPr>
            <a:xfrm>
              <a:off x="-81934" y="3236092"/>
              <a:ext cx="4807307" cy="405765"/>
            </a:xfrm>
            <a:prstGeom prst="rect">
              <a:avLst/>
            </a:prstGeom>
            <a:solidFill>
              <a:prstClr val="white"/>
            </a:solidFill>
            <a:ln>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buNone/>
              </a:pPr>
              <a:r>
                <a:rPr lang="en-GB" sz="900" i="1" kern="100" dirty="0">
                  <a:solidFill>
                    <a:srgbClr val="0E2841"/>
                  </a:solidFill>
                  <a:effectLst/>
                  <a:latin typeface="Aptos" panose="020B0004020202020204" pitchFamily="34" charset="0"/>
                  <a:ea typeface="Aptos" panose="020B0004020202020204" pitchFamily="34" charset="0"/>
                  <a:cs typeface="Arial" panose="020B0604020202020204" pitchFamily="34" charset="0"/>
                </a:rPr>
                <a:t>Respiratory tract and particulate matter (PM) size classification. (Modified from: https://www.intechopen.com).</a:t>
              </a:r>
            </a:p>
          </p:txBody>
        </p:sp>
      </p:grpSp>
    </p:spTree>
    <p:extLst>
      <p:ext uri="{BB962C8B-B14F-4D97-AF65-F5344CB8AC3E}">
        <p14:creationId xmlns:p14="http://schemas.microsoft.com/office/powerpoint/2010/main" val="278805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FA6DF-5D92-9A54-193B-7BDAA8CCD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6712D-D87E-2999-90C7-2964361ADCDC}"/>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pPr algn="ctr"/>
            <a:r>
              <a:rPr lang="en-GB" b="1" dirty="0">
                <a:latin typeface="Lato" panose="020F0502020204030203" pitchFamily="34" charset="0"/>
              </a:rPr>
              <a:t>Particulate Matter (PM)</a:t>
            </a:r>
            <a:r>
              <a:rPr lang="en-GB" dirty="0">
                <a:latin typeface="Lato" panose="020F0502020204030203" pitchFamily="34" charset="0"/>
              </a:rPr>
              <a:t> </a:t>
            </a:r>
          </a:p>
        </p:txBody>
      </p:sp>
      <p:sp>
        <p:nvSpPr>
          <p:cNvPr id="5" name="Content Placeholder 4">
            <a:extLst>
              <a:ext uri="{FF2B5EF4-FFF2-40B4-BE49-F238E27FC236}">
                <a16:creationId xmlns:a16="http://schemas.microsoft.com/office/drawing/2014/main" id="{E1393CCE-3DE3-6CD2-C726-E28D6ED8AB87}"/>
              </a:ext>
            </a:extLst>
          </p:cNvPr>
          <p:cNvSpPr>
            <a:spLocks noGrp="1"/>
          </p:cNvSpPr>
          <p:nvPr>
            <p:ph idx="1"/>
          </p:nvPr>
        </p:nvSpPr>
        <p:spPr>
          <a:xfrm>
            <a:off x="838200" y="1865376"/>
            <a:ext cx="5772912" cy="4181983"/>
          </a:xfrm>
        </p:spPr>
        <p:style>
          <a:lnRef idx="1">
            <a:schemeClr val="dk1"/>
          </a:lnRef>
          <a:fillRef idx="2">
            <a:schemeClr val="dk1"/>
          </a:fillRef>
          <a:effectRef idx="1">
            <a:schemeClr val="dk1"/>
          </a:effectRef>
          <a:fontRef idx="minor">
            <a:schemeClr val="dk1"/>
          </a:fontRef>
        </p:style>
        <p:txBody>
          <a:bodyPr>
            <a:normAutofit/>
          </a:bodyPr>
          <a:lstStyle/>
          <a:p>
            <a:pPr marL="0" indent="0">
              <a:buNone/>
            </a:pPr>
            <a:r>
              <a:rPr lang="en-GB" b="1" dirty="0">
                <a:solidFill>
                  <a:schemeClr val="tx1"/>
                </a:solidFill>
                <a:latin typeface="Lato" panose="020F0502020204030203" pitchFamily="34" charset="0"/>
              </a:rPr>
              <a:t>Particulate matter </a:t>
            </a:r>
            <a:r>
              <a:rPr lang="en-GB" dirty="0">
                <a:solidFill>
                  <a:schemeClr val="tx1"/>
                </a:solidFill>
                <a:latin typeface="Lato" panose="020F0502020204030203" pitchFamily="34" charset="0"/>
              </a:rPr>
              <a:t>can also </a:t>
            </a:r>
            <a:r>
              <a:rPr lang="en-GB" b="1" dirty="0">
                <a:solidFill>
                  <a:schemeClr val="tx1"/>
                </a:solidFill>
                <a:latin typeface="Lato" panose="020F0502020204030203" pitchFamily="34" charset="0"/>
              </a:rPr>
              <a:t>infiltrate into the home</a:t>
            </a:r>
            <a:r>
              <a:rPr lang="en-GB" dirty="0">
                <a:solidFill>
                  <a:schemeClr val="tx1"/>
                </a:solidFill>
                <a:latin typeface="Lato" panose="020F0502020204030203" pitchFamily="34" charset="0"/>
              </a:rPr>
              <a:t>, through open windows and doors from the </a:t>
            </a:r>
            <a:r>
              <a:rPr lang="en-GB" b="1" dirty="0">
                <a:solidFill>
                  <a:schemeClr val="tx1"/>
                </a:solidFill>
                <a:latin typeface="Lato" panose="020F0502020204030203" pitchFamily="34" charset="0"/>
              </a:rPr>
              <a:t>air outside</a:t>
            </a:r>
            <a:r>
              <a:rPr lang="en-GB" dirty="0">
                <a:solidFill>
                  <a:schemeClr val="tx1"/>
                </a:solidFill>
                <a:latin typeface="Lato" panose="020F0502020204030203" pitchFamily="34" charset="0"/>
              </a:rPr>
              <a:t>. </a:t>
            </a:r>
            <a:r>
              <a:rPr lang="en-GB" dirty="0">
                <a:latin typeface="Lato" panose="020F0502020204030203" pitchFamily="34" charset="0"/>
              </a:rPr>
              <a:t>Sources of these include car exhaust fumes, the wearing of car tyres and brakes, industrial emissions, and domestic wood burners. </a:t>
            </a:r>
          </a:p>
        </p:txBody>
      </p:sp>
      <p:grpSp>
        <p:nvGrpSpPr>
          <p:cNvPr id="4" name="Group 3">
            <a:extLst>
              <a:ext uri="{FF2B5EF4-FFF2-40B4-BE49-F238E27FC236}">
                <a16:creationId xmlns:a16="http://schemas.microsoft.com/office/drawing/2014/main" id="{979BF353-9614-59C2-3C63-EFCF1F178C98}"/>
              </a:ext>
            </a:extLst>
          </p:cNvPr>
          <p:cNvGrpSpPr/>
          <p:nvPr/>
        </p:nvGrpSpPr>
        <p:grpSpPr>
          <a:xfrm>
            <a:off x="7287809" y="1951101"/>
            <a:ext cx="4065991" cy="4661281"/>
            <a:chOff x="7287808" y="1825625"/>
            <a:chExt cx="4065991" cy="4732817"/>
          </a:xfrm>
        </p:grpSpPr>
        <p:pic>
          <p:nvPicPr>
            <p:cNvPr id="7" name="Picture 6">
              <a:extLst>
                <a:ext uri="{FF2B5EF4-FFF2-40B4-BE49-F238E27FC236}">
                  <a16:creationId xmlns:a16="http://schemas.microsoft.com/office/drawing/2014/main" id="{A1BD4451-6355-FCD1-D702-9F96952C6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08" y="1825625"/>
              <a:ext cx="4065991" cy="2206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BB3FC8A-8C84-20CC-C5D5-4635962DD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808" y="4248150"/>
              <a:ext cx="4065991" cy="2310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6" name="TextBox 5">
            <a:extLst>
              <a:ext uri="{FF2B5EF4-FFF2-40B4-BE49-F238E27FC236}">
                <a16:creationId xmlns:a16="http://schemas.microsoft.com/office/drawing/2014/main" id="{CBC25E8C-E474-A1B4-E40C-FBAD3C620656}"/>
              </a:ext>
            </a:extLst>
          </p:cNvPr>
          <p:cNvSpPr txBox="1"/>
          <p:nvPr/>
        </p:nvSpPr>
        <p:spPr>
          <a:xfrm>
            <a:off x="2660902" y="5150835"/>
            <a:ext cx="3721609" cy="133607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nSpc>
                <a:spcPct val="115000"/>
              </a:lnSpc>
              <a:spcAft>
                <a:spcPts val="800"/>
              </a:spcAft>
            </a:pPr>
            <a:r>
              <a:rPr lang="en-GB" dirty="0">
                <a:latin typeface="Lato" panose="020F0502020204030203" pitchFamily="34" charset="0"/>
              </a:rPr>
              <a:t>Households should ventilate houses by opening windows and doors, when there is less traffic on nearby roads.</a:t>
            </a:r>
          </a:p>
        </p:txBody>
      </p:sp>
    </p:spTree>
    <p:extLst>
      <p:ext uri="{BB962C8B-B14F-4D97-AF65-F5344CB8AC3E}">
        <p14:creationId xmlns:p14="http://schemas.microsoft.com/office/powerpoint/2010/main" val="1726759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AD327-4223-C4A0-77BD-DB524B212E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0EFB2-FDFB-937E-554C-538553F86C7C}"/>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pPr algn="ctr"/>
            <a:r>
              <a:rPr lang="en-GB" b="1" dirty="0">
                <a:latin typeface="Lato" panose="020F0502020204030203" pitchFamily="34" charset="0"/>
              </a:rPr>
              <a:t>Carbon Monoxide(CO)</a:t>
            </a:r>
            <a:r>
              <a:rPr lang="en-GB" dirty="0">
                <a:latin typeface="Lato" panose="020F0502020204030203" pitchFamily="34" charset="0"/>
              </a:rPr>
              <a:t> </a:t>
            </a:r>
          </a:p>
        </p:txBody>
      </p:sp>
      <p:grpSp>
        <p:nvGrpSpPr>
          <p:cNvPr id="9" name="Group 8">
            <a:extLst>
              <a:ext uri="{FF2B5EF4-FFF2-40B4-BE49-F238E27FC236}">
                <a16:creationId xmlns:a16="http://schemas.microsoft.com/office/drawing/2014/main" id="{A30ACD59-046E-EE26-9D5E-421E1EB3D546}"/>
              </a:ext>
            </a:extLst>
          </p:cNvPr>
          <p:cNvGrpSpPr/>
          <p:nvPr/>
        </p:nvGrpSpPr>
        <p:grpSpPr>
          <a:xfrm>
            <a:off x="6377115" y="2357553"/>
            <a:ext cx="4976685" cy="3839718"/>
            <a:chOff x="0" y="0"/>
            <a:chExt cx="4972685" cy="2997974"/>
          </a:xfrm>
        </p:grpSpPr>
        <p:pic>
          <p:nvPicPr>
            <p:cNvPr id="10" name="Picture 9" descr="A diagram of a cell&#10;&#10;AI-generated content may be incorrect.">
              <a:extLst>
                <a:ext uri="{FF2B5EF4-FFF2-40B4-BE49-F238E27FC236}">
                  <a16:creationId xmlns:a16="http://schemas.microsoft.com/office/drawing/2014/main" id="{B38E4EB8-D563-19FE-C0F5-5FDDE78B3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972685" cy="2659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 Box 1">
              <a:extLst>
                <a:ext uri="{FF2B5EF4-FFF2-40B4-BE49-F238E27FC236}">
                  <a16:creationId xmlns:a16="http://schemas.microsoft.com/office/drawing/2014/main" id="{02D7DB8C-F05E-1AA1-9965-88834EE97175}"/>
                </a:ext>
              </a:extLst>
            </p:cNvPr>
            <p:cNvSpPr txBox="1"/>
            <p:nvPr/>
          </p:nvSpPr>
          <p:spPr>
            <a:xfrm>
              <a:off x="0" y="2720975"/>
              <a:ext cx="4972685" cy="2769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buNone/>
              </a:pPr>
              <a:r>
                <a:rPr lang="en-GB" sz="900" i="1" kern="100" dirty="0">
                  <a:solidFill>
                    <a:srgbClr val="0E2841"/>
                  </a:solidFill>
                  <a:effectLst/>
                  <a:latin typeface="Aptos" panose="020B0004020202020204" pitchFamily="34" charset="0"/>
                  <a:ea typeface="Aptos" panose="020B0004020202020204" pitchFamily="34" charset="0"/>
                  <a:cs typeface="Arial" panose="020B0604020202020204" pitchFamily="34" charset="0"/>
                </a:rPr>
                <a:t>Diagram showing carbon monoxide blocking haemoglobin in red blood cells which transport oxygen and carbon monoxide.</a:t>
              </a:r>
            </a:p>
          </p:txBody>
        </p:sp>
      </p:grpSp>
      <p:sp>
        <p:nvSpPr>
          <p:cNvPr id="4" name="TextBox 3">
            <a:extLst>
              <a:ext uri="{FF2B5EF4-FFF2-40B4-BE49-F238E27FC236}">
                <a16:creationId xmlns:a16="http://schemas.microsoft.com/office/drawing/2014/main" id="{B769A474-9DEE-E5E0-57E1-CEEA14A3425F}"/>
              </a:ext>
            </a:extLst>
          </p:cNvPr>
          <p:cNvSpPr txBox="1"/>
          <p:nvPr/>
        </p:nvSpPr>
        <p:spPr>
          <a:xfrm>
            <a:off x="838200" y="1811448"/>
            <a:ext cx="5246307" cy="461337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lnSpc>
                <a:spcPct val="115000"/>
              </a:lnSpc>
              <a:spcAft>
                <a:spcPts val="800"/>
              </a:spcAft>
              <a:buFont typeface="Arial" panose="020B0604020202020204" pitchFamily="34" charset="0"/>
              <a:buChar char="•"/>
            </a:pP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Carbon monoxide is an </a:t>
            </a:r>
            <a:r>
              <a:rPr lang="en-GB" sz="1800" b="1"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odourless</a:t>
            </a: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 </a:t>
            </a:r>
            <a:r>
              <a:rPr lang="en-GB" sz="1800" b="1"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colourless</a:t>
            </a: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 </a:t>
            </a:r>
            <a:r>
              <a:rPr lang="en-GB" sz="1800" b="1"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poisonous gas</a:t>
            </a: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It is formed when a fuel is burnt with a lack of oxygen</a:t>
            </a:r>
            <a:r>
              <a:rPr lang="en-GB" kern="100" dirty="0">
                <a:solidFill>
                  <a:schemeClr val="tx1"/>
                </a:solidFill>
                <a:latin typeface="Lato" panose="020F0502020204030203" pitchFamily="34" charset="0"/>
                <a:ea typeface="Aptos" panose="020B0004020202020204" pitchFamily="34" charset="0"/>
                <a:cs typeface="Arial" panose="020B0604020202020204" pitchFamily="34" charset="0"/>
              </a:rPr>
              <a:t>.</a:t>
            </a:r>
          </a:p>
          <a:p>
            <a:pPr marL="285750" indent="-285750">
              <a:lnSpc>
                <a:spcPct val="115000"/>
              </a:lnSpc>
              <a:spcAft>
                <a:spcPts val="800"/>
              </a:spcAft>
              <a:buFont typeface="Arial" panose="020B0604020202020204" pitchFamily="34" charset="0"/>
              <a:buChar char="•"/>
            </a:pP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When </a:t>
            </a:r>
            <a:r>
              <a:rPr lang="en-GB" sz="1800" b="1"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carbon monoxide </a:t>
            </a: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is inhaled</a:t>
            </a:r>
            <a:r>
              <a:rPr lang="en-GB" kern="100" dirty="0">
                <a:solidFill>
                  <a:schemeClr val="tx1"/>
                </a:solidFill>
                <a:latin typeface="Lato" panose="020F0502020204030203" pitchFamily="34" charset="0"/>
                <a:ea typeface="Aptos" panose="020B0004020202020204" pitchFamily="34" charset="0"/>
                <a:cs typeface="Arial" panose="020B0604020202020204" pitchFamily="34" charset="0"/>
              </a:rPr>
              <a:t> </a:t>
            </a: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it can pass into the blood stream, where it strongly binds to the </a:t>
            </a:r>
            <a:r>
              <a:rPr lang="en-GB" sz="1800" b="1"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haemoglobin in red blood cells</a:t>
            </a: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Carbon monoxide </a:t>
            </a:r>
            <a:r>
              <a:rPr lang="en-GB" sz="1800" b="1"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prevents oxygen from binding to the haemoglobin </a:t>
            </a: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and prevents oxygen from being transported to the cells around the body. </a:t>
            </a:r>
          </a:p>
          <a:p>
            <a:pPr marL="285750" indent="-285750">
              <a:lnSpc>
                <a:spcPct val="115000"/>
              </a:lnSpc>
              <a:spcAft>
                <a:spcPts val="800"/>
              </a:spcAft>
              <a:buFont typeface="Arial" panose="020B0604020202020204" pitchFamily="34" charset="0"/>
              <a:buChar char="•"/>
            </a:pP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This </a:t>
            </a:r>
            <a:r>
              <a:rPr lang="en-GB" sz="1800" b="1"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results in cells being depleted of oxygen</a:t>
            </a:r>
            <a:r>
              <a:rPr lang="en-GB" sz="18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 which they need to carry out chemical reactions to release energy. </a:t>
            </a:r>
          </a:p>
        </p:txBody>
      </p:sp>
    </p:spTree>
    <p:extLst>
      <p:ext uri="{BB962C8B-B14F-4D97-AF65-F5344CB8AC3E}">
        <p14:creationId xmlns:p14="http://schemas.microsoft.com/office/powerpoint/2010/main" val="3802339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7C136-FB64-44B2-E12D-0759F6D78F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AA2D7-9956-497D-A0B1-C56C4BDF46DD}"/>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pPr algn="ctr"/>
            <a:r>
              <a:rPr lang="en-GB" b="1" kern="100" dirty="0">
                <a:latin typeface="Lato" panose="020F0502020204030203" pitchFamily="34" charset="0"/>
                <a:ea typeface="Aptos" panose="020B0004020202020204" pitchFamily="34" charset="0"/>
                <a:cs typeface="Arial" panose="020B0604020202020204" pitchFamily="34" charset="0"/>
              </a:rPr>
              <a:t>Sources of Carbon Monoxide</a:t>
            </a:r>
            <a:endParaRPr lang="en-GB" dirty="0"/>
          </a:p>
        </p:txBody>
      </p:sp>
      <p:sp>
        <p:nvSpPr>
          <p:cNvPr id="8" name="TextBox 7">
            <a:extLst>
              <a:ext uri="{FF2B5EF4-FFF2-40B4-BE49-F238E27FC236}">
                <a16:creationId xmlns:a16="http://schemas.microsoft.com/office/drawing/2014/main" id="{050A9D7E-8A20-08F9-B2D0-D8C35375DC1E}"/>
              </a:ext>
            </a:extLst>
          </p:cNvPr>
          <p:cNvSpPr txBox="1"/>
          <p:nvPr/>
        </p:nvSpPr>
        <p:spPr>
          <a:xfrm>
            <a:off x="3379085" y="1807021"/>
            <a:ext cx="4594310" cy="131074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nSpc>
                <a:spcPct val="115000"/>
              </a:lnSpc>
              <a:spcAft>
                <a:spcPts val="800"/>
              </a:spcAft>
              <a:buNone/>
            </a:pPr>
            <a:r>
              <a:rPr lang="en-GB" sz="1600" b="1" kern="100" dirty="0">
                <a:latin typeface="Aptos" panose="020B0004020202020204" pitchFamily="34" charset="0"/>
                <a:ea typeface="Aptos" panose="020B0004020202020204" pitchFamily="34" charset="0"/>
                <a:cs typeface="Arial" panose="020B0604020202020204" pitchFamily="34" charset="0"/>
              </a:rPr>
              <a:t>Follow the link below to w</a:t>
            </a:r>
            <a:r>
              <a:rPr lang="en-GB" sz="1600" b="1" kern="100" dirty="0">
                <a:effectLst/>
                <a:latin typeface="Aptos" panose="020B0004020202020204" pitchFamily="34" charset="0"/>
                <a:ea typeface="Aptos" panose="020B0004020202020204" pitchFamily="34" charset="0"/>
                <a:cs typeface="Arial" panose="020B0604020202020204" pitchFamily="34" charset="0"/>
              </a:rPr>
              <a:t>atch the video clip which explains carbon monoxide poisoning. </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600" u="sng" kern="100" dirty="0">
                <a:solidFill>
                  <a:schemeClr val="tx1"/>
                </a:solidFill>
                <a:effectLst/>
                <a:latin typeface="Lato" panose="020F0502020204030203" pitchFamily="34" charset="0"/>
                <a:ea typeface="Aptos" panose="020B00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https://www.britannica.com/video/carbon-monoxide-poisoning/-208034</a:t>
            </a:r>
            <a:r>
              <a:rPr lang="en-GB" sz="1600" kern="100" dirty="0">
                <a:solidFill>
                  <a:schemeClr val="tx1"/>
                </a:solidFill>
                <a:effectLst/>
                <a:latin typeface="Lato" panose="020F0502020204030203" pitchFamily="34" charset="0"/>
                <a:ea typeface="Aptos" panose="020B0004020202020204" pitchFamily="34" charset="0"/>
                <a:cs typeface="Arial" panose="020B0604020202020204" pitchFamily="34" charset="0"/>
              </a:rPr>
              <a:t> </a:t>
            </a:r>
            <a:endParaRPr lang="en-GB" sz="16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C379752-F28D-0D3F-D656-27535BABA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404" y="4247819"/>
            <a:ext cx="2094835" cy="2440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7E3FD062-A6D7-2AD2-1AAD-910BFE42A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74" y="1846771"/>
            <a:ext cx="2278331" cy="1526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E731E0A7-2F02-D41A-BC92-D422AF955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6624" y="5176424"/>
            <a:ext cx="2231578" cy="1063488"/>
          </a:xfrm>
          <a:prstGeom prst="rect">
            <a:avLst/>
          </a:prstGeom>
        </p:spPr>
      </p:pic>
      <p:sp>
        <p:nvSpPr>
          <p:cNvPr id="7" name="TextBox 6">
            <a:extLst>
              <a:ext uri="{FF2B5EF4-FFF2-40B4-BE49-F238E27FC236}">
                <a16:creationId xmlns:a16="http://schemas.microsoft.com/office/drawing/2014/main" id="{4D964152-F4E5-E413-CD47-26AC4682269C}"/>
              </a:ext>
            </a:extLst>
          </p:cNvPr>
          <p:cNvSpPr txBox="1"/>
          <p:nvPr/>
        </p:nvSpPr>
        <p:spPr>
          <a:xfrm>
            <a:off x="823874" y="5176424"/>
            <a:ext cx="2292658" cy="1564211"/>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nSpc>
                <a:spcPct val="115000"/>
              </a:lnSpc>
              <a:spcAft>
                <a:spcPts val="800"/>
              </a:spcAft>
              <a:buNone/>
            </a:pPr>
            <a:r>
              <a:rPr lang="en-GB" sz="1400" kern="100" dirty="0">
                <a:effectLst/>
                <a:latin typeface="Lato" panose="020F0502020204030203" pitchFamily="34" charset="0"/>
                <a:ea typeface="Aptos" panose="020B0004020202020204" pitchFamily="34" charset="0"/>
                <a:cs typeface="Arial" panose="020B0604020202020204" pitchFamily="34" charset="0"/>
              </a:rPr>
              <a:t>From the 2024 Office of National Statistics data, there were 60 recorded deaths attributed to accidental carbon monoxide poisoning. </a:t>
            </a:r>
            <a:endParaRPr lang="en-GB" sz="14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E397D54-6FED-38D0-E4D7-22E708C9E016}"/>
              </a:ext>
            </a:extLst>
          </p:cNvPr>
          <p:cNvSpPr/>
          <p:nvPr/>
        </p:nvSpPr>
        <p:spPr>
          <a:xfrm>
            <a:off x="8129016" y="1788735"/>
            <a:ext cx="3224784" cy="488679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lnSpc>
                <a:spcPct val="115000"/>
              </a:lnSpc>
              <a:spcAft>
                <a:spcPts val="800"/>
              </a:spcAft>
              <a:buNone/>
            </a:pPr>
            <a:r>
              <a:rPr lang="en-GB" b="1" kern="100" dirty="0">
                <a:solidFill>
                  <a:schemeClr val="tx1"/>
                </a:solidFill>
                <a:latin typeface="Lato" panose="020F0502020204030203" pitchFamily="34" charset="0"/>
                <a:ea typeface="Lato Heavy" panose="020F0502020204030203" pitchFamily="34" charset="0"/>
                <a:cs typeface="Lato Heavy" panose="020F0502020204030203" pitchFamily="34" charset="0"/>
              </a:rPr>
              <a:t>Health implications of Carbon Monoxide (CO)</a:t>
            </a:r>
          </a:p>
          <a:p>
            <a:pPr marL="171450" lvl="0" indent="-171450">
              <a:buFont typeface="Arial" panose="020B0604020202020204" pitchFamily="34" charset="0"/>
              <a:buChar char="•"/>
            </a:pPr>
            <a:r>
              <a:rPr lang="en-GB" b="1" dirty="0">
                <a:solidFill>
                  <a:schemeClr val="tx1"/>
                </a:solidFill>
                <a:latin typeface="Lato" panose="020F0502020204030203" pitchFamily="34" charset="0"/>
              </a:rPr>
              <a:t>Lower levels of exposure can cause </a:t>
            </a:r>
          </a:p>
          <a:p>
            <a:pPr marL="171450" lvl="0" indent="-171450">
              <a:buFont typeface="Arial" panose="020B0604020202020204" pitchFamily="34" charset="0"/>
              <a:buChar char="•"/>
            </a:pPr>
            <a:r>
              <a:rPr lang="en-GB" dirty="0">
                <a:solidFill>
                  <a:schemeClr val="tx1"/>
                </a:solidFill>
                <a:latin typeface="Lato" panose="020F0502020204030203" pitchFamily="34" charset="0"/>
              </a:rPr>
              <a:t>Headaches</a:t>
            </a:r>
          </a:p>
          <a:p>
            <a:pPr marL="171450" lvl="0" indent="-171450">
              <a:buFont typeface="Arial" panose="020B0604020202020204" pitchFamily="34" charset="0"/>
              <a:buChar char="•"/>
            </a:pPr>
            <a:r>
              <a:rPr lang="en-GB" dirty="0">
                <a:solidFill>
                  <a:schemeClr val="tx1"/>
                </a:solidFill>
                <a:latin typeface="Lato" panose="020F0502020204030203" pitchFamily="34" charset="0"/>
              </a:rPr>
              <a:t>Dizziness</a:t>
            </a:r>
          </a:p>
          <a:p>
            <a:pPr marL="171450" lvl="0" indent="-171450">
              <a:buFont typeface="Arial" panose="020B0604020202020204" pitchFamily="34" charset="0"/>
              <a:buChar char="•"/>
            </a:pPr>
            <a:r>
              <a:rPr lang="en-GB" dirty="0">
                <a:solidFill>
                  <a:schemeClr val="tx1"/>
                </a:solidFill>
                <a:latin typeface="Lato" panose="020F0502020204030203" pitchFamily="34" charset="0"/>
              </a:rPr>
              <a:t>Nausea</a:t>
            </a:r>
          </a:p>
          <a:p>
            <a:pPr marL="171450" lvl="0" indent="-171450">
              <a:buFont typeface="Arial" panose="020B0604020202020204" pitchFamily="34" charset="0"/>
              <a:buChar char="•"/>
            </a:pPr>
            <a:r>
              <a:rPr lang="en-GB" dirty="0">
                <a:solidFill>
                  <a:schemeClr val="tx1"/>
                </a:solidFill>
                <a:latin typeface="Lato" panose="020F0502020204030203" pitchFamily="34" charset="0"/>
              </a:rPr>
              <a:t>Vomiting</a:t>
            </a:r>
          </a:p>
          <a:p>
            <a:pPr marL="171450" lvl="0" indent="-171450">
              <a:buFont typeface="Arial" panose="020B0604020202020204" pitchFamily="34" charset="0"/>
              <a:buChar char="•"/>
            </a:pPr>
            <a:r>
              <a:rPr lang="en-GB" dirty="0">
                <a:solidFill>
                  <a:schemeClr val="tx1"/>
                </a:solidFill>
                <a:latin typeface="Lato" panose="020F0502020204030203" pitchFamily="34" charset="0"/>
              </a:rPr>
              <a:t>Feeling weak</a:t>
            </a:r>
          </a:p>
          <a:p>
            <a:pPr marL="171450" lvl="0" indent="-171450">
              <a:buFont typeface="Arial" panose="020B0604020202020204" pitchFamily="34" charset="0"/>
              <a:buChar char="•"/>
            </a:pPr>
            <a:r>
              <a:rPr lang="en-GB" dirty="0">
                <a:solidFill>
                  <a:schemeClr val="tx1"/>
                </a:solidFill>
                <a:latin typeface="Lato" panose="020F0502020204030203" pitchFamily="34" charset="0"/>
              </a:rPr>
              <a:t>Confusion</a:t>
            </a:r>
          </a:p>
          <a:p>
            <a:pPr marL="171450" lvl="0" indent="-171450">
              <a:buFont typeface="Arial" panose="020B0604020202020204" pitchFamily="34" charset="0"/>
              <a:buChar char="•"/>
            </a:pPr>
            <a:r>
              <a:rPr lang="en-GB" dirty="0">
                <a:solidFill>
                  <a:schemeClr val="tx1"/>
                </a:solidFill>
                <a:latin typeface="Lato" panose="020F0502020204030203" pitchFamily="34" charset="0"/>
              </a:rPr>
              <a:t>Shortness of breath</a:t>
            </a:r>
          </a:p>
          <a:p>
            <a:pPr marL="171450" lvl="0" indent="-171450">
              <a:buFont typeface="Arial" panose="020B0604020202020204" pitchFamily="34" charset="0"/>
              <a:buChar char="•"/>
            </a:pPr>
            <a:r>
              <a:rPr lang="en-GB" dirty="0">
                <a:solidFill>
                  <a:schemeClr val="tx1"/>
                </a:solidFill>
                <a:latin typeface="Lato" panose="020F0502020204030203" pitchFamily="34" charset="0"/>
              </a:rPr>
              <a:t>Chest pains</a:t>
            </a:r>
          </a:p>
          <a:p>
            <a:pPr marL="171450" indent="-171450">
              <a:buFont typeface="Arial" panose="020B0604020202020204" pitchFamily="34" charset="0"/>
              <a:buChar char="•"/>
            </a:pPr>
            <a:endParaRPr lang="en-GB" b="1" dirty="0">
              <a:solidFill>
                <a:schemeClr val="tx1"/>
              </a:solidFill>
              <a:latin typeface="Lato" panose="020F0502020204030203" pitchFamily="34" charset="0"/>
            </a:endParaRPr>
          </a:p>
          <a:p>
            <a:pPr marL="171450" indent="-171450">
              <a:buFont typeface="Arial" panose="020B0604020202020204" pitchFamily="34" charset="0"/>
              <a:buChar char="•"/>
            </a:pPr>
            <a:r>
              <a:rPr lang="en-GB" b="1" dirty="0">
                <a:solidFill>
                  <a:schemeClr val="tx1"/>
                </a:solidFill>
                <a:latin typeface="Lato" panose="020F0502020204030203" pitchFamily="34" charset="0"/>
              </a:rPr>
              <a:t>Higher levels of exposure can result in a person collapsing and death within a few minutes</a:t>
            </a:r>
            <a:r>
              <a:rPr lang="en-GB" dirty="0">
                <a:solidFill>
                  <a:schemeClr val="tx1"/>
                </a:solidFill>
                <a:latin typeface="Lato" panose="020F0502020204030203" pitchFamily="34" charset="0"/>
              </a:rPr>
              <a:t>. </a:t>
            </a:r>
          </a:p>
        </p:txBody>
      </p:sp>
      <p:sp>
        <p:nvSpPr>
          <p:cNvPr id="10" name="Rectangle 9">
            <a:extLst>
              <a:ext uri="{FF2B5EF4-FFF2-40B4-BE49-F238E27FC236}">
                <a16:creationId xmlns:a16="http://schemas.microsoft.com/office/drawing/2014/main" id="{91541B28-E4D5-D9C4-DC10-67AC8A5D587C}"/>
              </a:ext>
            </a:extLst>
          </p:cNvPr>
          <p:cNvSpPr/>
          <p:nvPr/>
        </p:nvSpPr>
        <p:spPr>
          <a:xfrm>
            <a:off x="838200" y="3484408"/>
            <a:ext cx="2278332" cy="152682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lvl="0">
              <a:lnSpc>
                <a:spcPct val="115000"/>
              </a:lnSpc>
            </a:pPr>
            <a:r>
              <a:rPr lang="en-GB" sz="1400" kern="100" dirty="0">
                <a:latin typeface="Lato" panose="020F0502020204030203" pitchFamily="34" charset="0"/>
                <a:ea typeface="Aptos" panose="020B0004020202020204" pitchFamily="34" charset="0"/>
                <a:cs typeface="Arial" panose="020B0604020202020204" pitchFamily="34" charset="0"/>
              </a:rPr>
              <a:t>Faulty, not well maintained or improperly installed cooking and heating appliances, such as gas boilers and cookers. </a:t>
            </a:r>
          </a:p>
        </p:txBody>
      </p:sp>
      <p:sp>
        <p:nvSpPr>
          <p:cNvPr id="11" name="Rectangle 10">
            <a:extLst>
              <a:ext uri="{FF2B5EF4-FFF2-40B4-BE49-F238E27FC236}">
                <a16:creationId xmlns:a16="http://schemas.microsoft.com/office/drawing/2014/main" id="{8AB1F78A-E3AA-A0A9-B82C-E5211FE70241}"/>
              </a:ext>
            </a:extLst>
          </p:cNvPr>
          <p:cNvSpPr/>
          <p:nvPr/>
        </p:nvSpPr>
        <p:spPr>
          <a:xfrm>
            <a:off x="3379085" y="6292364"/>
            <a:ext cx="2248227" cy="44827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400" kern="100" dirty="0">
                <a:latin typeface="Lato" panose="020F0502020204030203" pitchFamily="34" charset="0"/>
                <a:ea typeface="Aptos" panose="020B0004020202020204" pitchFamily="34" charset="0"/>
                <a:cs typeface="Arial" panose="020B0604020202020204" pitchFamily="34" charset="0"/>
              </a:rPr>
              <a:t>Cigarette smoke</a:t>
            </a:r>
            <a:endParaRPr lang="en-GB" sz="1400" dirty="0"/>
          </a:p>
        </p:txBody>
      </p:sp>
      <p:sp>
        <p:nvSpPr>
          <p:cNvPr id="15" name="TextBox 14">
            <a:extLst>
              <a:ext uri="{FF2B5EF4-FFF2-40B4-BE49-F238E27FC236}">
                <a16:creationId xmlns:a16="http://schemas.microsoft.com/office/drawing/2014/main" id="{C7EEB029-E8D3-B4C0-3A68-4A7A6000B2F4}"/>
              </a:ext>
            </a:extLst>
          </p:cNvPr>
          <p:cNvSpPr txBox="1"/>
          <p:nvPr/>
        </p:nvSpPr>
        <p:spPr>
          <a:xfrm>
            <a:off x="5897404" y="3234097"/>
            <a:ext cx="2094835" cy="81977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lvl="0">
              <a:lnSpc>
                <a:spcPct val="115000"/>
              </a:lnSpc>
            </a:pPr>
            <a:r>
              <a:rPr lang="en-GB" sz="1400" kern="100" dirty="0">
                <a:latin typeface="Lato" panose="020F0502020204030203" pitchFamily="34" charset="0"/>
                <a:ea typeface="Aptos" panose="020B0004020202020204" pitchFamily="34" charset="0"/>
                <a:cs typeface="Arial" panose="020B0604020202020204" pitchFamily="34" charset="0"/>
              </a:rPr>
              <a:t>The burning of solid fuel in the home, such as log burners. </a:t>
            </a:r>
            <a:endParaRPr lang="en-GB" sz="1400" kern="100" dirty="0">
              <a:latin typeface="Aptos" panose="020B0004020202020204" pitchFamily="34" charset="0"/>
              <a:ea typeface="Aptos" panose="020B00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62E9A8A-E3AB-2788-AABD-40C2FD2923C5}"/>
              </a:ext>
            </a:extLst>
          </p:cNvPr>
          <p:cNvSpPr/>
          <p:nvPr/>
        </p:nvSpPr>
        <p:spPr>
          <a:xfrm>
            <a:off x="3386623" y="3208786"/>
            <a:ext cx="2240690" cy="58993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400" dirty="0">
                <a:latin typeface="Lato" panose="020F0502020204030203" pitchFamily="34" charset="0"/>
              </a:rPr>
              <a:t>Car Exhaust Fumes in unventilated garages</a:t>
            </a:r>
          </a:p>
        </p:txBody>
      </p:sp>
      <p:pic>
        <p:nvPicPr>
          <p:cNvPr id="20" name="Picture 19">
            <a:extLst>
              <a:ext uri="{FF2B5EF4-FFF2-40B4-BE49-F238E27FC236}">
                <a16:creationId xmlns:a16="http://schemas.microsoft.com/office/drawing/2014/main" id="{10D7C92F-EB41-A9BC-63E6-520DBC7574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5734" y="3901000"/>
            <a:ext cx="2222468" cy="1196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0297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FB7A7-2ED8-3347-2A3D-61830CCD0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BCA5C-5236-FBB7-DAE7-A4F1737654FA}"/>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normAutofit/>
          </a:bodyPr>
          <a:lstStyle/>
          <a:p>
            <a:pPr algn="ctr"/>
            <a:r>
              <a:rPr lang="en-GB" b="1" kern="100" dirty="0">
                <a:latin typeface="Lato" panose="020F0502020204030203" pitchFamily="34" charset="0"/>
                <a:ea typeface="Aptos" panose="020B0004020202020204" pitchFamily="34" charset="0"/>
                <a:cs typeface="Arial" panose="020B0604020202020204" pitchFamily="34" charset="0"/>
              </a:rPr>
              <a:t>Possible signs of the presence of carbon monoxide</a:t>
            </a:r>
            <a:endParaRPr lang="en-GB" dirty="0"/>
          </a:p>
        </p:txBody>
      </p:sp>
      <p:pic>
        <p:nvPicPr>
          <p:cNvPr id="5" name="Picture 4">
            <a:extLst>
              <a:ext uri="{FF2B5EF4-FFF2-40B4-BE49-F238E27FC236}">
                <a16:creationId xmlns:a16="http://schemas.microsoft.com/office/drawing/2014/main" id="{2016286D-0156-F742-E032-D01C637005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974" y="4819491"/>
            <a:ext cx="2029573" cy="1673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B1219E9D-A996-2F9D-292D-650A1158C541}"/>
              </a:ext>
            </a:extLst>
          </p:cNvPr>
          <p:cNvSpPr/>
          <p:nvPr/>
        </p:nvSpPr>
        <p:spPr>
          <a:xfrm>
            <a:off x="822579" y="4819491"/>
            <a:ext cx="2614652" cy="173829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a:lnSpc>
                <a:spcPct val="115000"/>
              </a:lnSpc>
            </a:pPr>
            <a:r>
              <a:rPr lang="en-GB" sz="1400" kern="100" dirty="0">
                <a:solidFill>
                  <a:schemeClr val="tx1"/>
                </a:solidFill>
                <a:latin typeface="Lato" panose="020F0502020204030203" pitchFamily="34" charset="0"/>
                <a:ea typeface="Aptos" panose="020B0004020202020204" pitchFamily="34" charset="0"/>
                <a:cs typeface="Arial" panose="020B0604020202020204" pitchFamily="34" charset="0"/>
              </a:rPr>
              <a:t>You have a working </a:t>
            </a:r>
            <a:r>
              <a:rPr lang="en-GB" sz="1400" b="1" kern="100" dirty="0">
                <a:solidFill>
                  <a:schemeClr val="tx1"/>
                </a:solidFill>
                <a:latin typeface="Lato" panose="020F0502020204030203" pitchFamily="34" charset="0"/>
                <a:ea typeface="Aptos" panose="020B0004020202020204" pitchFamily="34" charset="0"/>
                <a:cs typeface="Arial" panose="020B0604020202020204" pitchFamily="34" charset="0"/>
              </a:rPr>
              <a:t>carbon monoxide detector</a:t>
            </a:r>
            <a:r>
              <a:rPr lang="en-GB" sz="1400" kern="100" dirty="0">
                <a:solidFill>
                  <a:schemeClr val="tx1"/>
                </a:solidFill>
                <a:latin typeface="Lato" panose="020F0502020204030203" pitchFamily="34" charset="0"/>
                <a:ea typeface="Aptos" panose="020B0004020202020204" pitchFamily="34" charset="0"/>
                <a:cs typeface="Arial" panose="020B0604020202020204" pitchFamily="34" charset="0"/>
              </a:rPr>
              <a:t> that is making an alarm sound. Make sure that the alarm is built to the </a:t>
            </a:r>
            <a:r>
              <a:rPr lang="en-GB" sz="1400" b="1" kern="100" dirty="0">
                <a:solidFill>
                  <a:schemeClr val="tx1"/>
                </a:solidFill>
                <a:latin typeface="Lato" panose="020F0502020204030203" pitchFamily="34" charset="0"/>
                <a:ea typeface="Aptos" panose="020B0004020202020204" pitchFamily="34" charset="0"/>
                <a:cs typeface="Arial" panose="020B0604020202020204" pitchFamily="34" charset="0"/>
              </a:rPr>
              <a:t>British Standards </a:t>
            </a:r>
            <a:r>
              <a:rPr lang="en-US" sz="1400" b="1" kern="100" dirty="0">
                <a:solidFill>
                  <a:schemeClr val="tx1"/>
                </a:solidFill>
                <a:latin typeface="Lato" panose="020F0502020204030203" pitchFamily="34" charset="0"/>
                <a:ea typeface="Aptos" panose="020B0004020202020204" pitchFamily="34" charset="0"/>
                <a:cs typeface="Arial" panose="020B0604020202020204" pitchFamily="34" charset="0"/>
              </a:rPr>
              <a:t>(EN 50291). </a:t>
            </a:r>
            <a:endParaRPr lang="en-GB" sz="1400" b="1" kern="100" dirty="0">
              <a:solidFill>
                <a:schemeClr val="tx1"/>
              </a:solidFill>
              <a:latin typeface="Aptos" panose="020B0004020202020204" pitchFamily="34" charset="0"/>
              <a:ea typeface="Aptos" panose="020B00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99B9478-86E5-101C-D11E-D45E0B0093A4}"/>
              </a:ext>
            </a:extLst>
          </p:cNvPr>
          <p:cNvSpPr/>
          <p:nvPr/>
        </p:nvSpPr>
        <p:spPr>
          <a:xfrm>
            <a:off x="7740396" y="1836038"/>
            <a:ext cx="3613404" cy="472021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nSpc>
                <a:spcPct val="115000"/>
              </a:lnSpc>
              <a:spcAft>
                <a:spcPts val="800"/>
              </a:spcAft>
              <a:buNone/>
            </a:pPr>
            <a:r>
              <a:rPr lang="en-GB" b="1" kern="100" dirty="0">
                <a:solidFill>
                  <a:schemeClr val="bg1"/>
                </a:solidFill>
                <a:latin typeface="Lato" panose="020F0502020204030203" pitchFamily="34" charset="0"/>
                <a:ea typeface="Aptos" panose="020B0004020202020204" pitchFamily="34" charset="0"/>
                <a:cs typeface="Arial" panose="020B0604020202020204" pitchFamily="34" charset="0"/>
              </a:rPr>
              <a:t>What to do if you suspect carbon monoxide poisoning:</a:t>
            </a:r>
            <a:endParaRPr lang="en-GB" kern="100" dirty="0">
              <a:solidFill>
                <a:schemeClr val="bg1"/>
              </a:solidFill>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kern="100" dirty="0">
                <a:solidFill>
                  <a:schemeClr val="bg1"/>
                </a:solidFill>
                <a:latin typeface="Lato" panose="020F0502020204030203" pitchFamily="34" charset="0"/>
                <a:ea typeface="Aptos" panose="020B0004020202020204" pitchFamily="34" charset="0"/>
                <a:cs typeface="Arial" panose="020B0604020202020204" pitchFamily="34" charset="0"/>
              </a:rPr>
              <a:t>Stop using any appliances that maybe the source of carbon monoxide, this could be gas boilers, cookers, or gas fires or heaters. </a:t>
            </a:r>
            <a:endParaRPr lang="en-GB" kern="100" dirty="0">
              <a:solidFill>
                <a:schemeClr val="bg1"/>
              </a:solidFill>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kern="100" dirty="0">
                <a:solidFill>
                  <a:schemeClr val="bg1"/>
                </a:solidFill>
                <a:latin typeface="Lato" panose="020F0502020204030203" pitchFamily="34" charset="0"/>
                <a:ea typeface="Aptos" panose="020B0004020202020204" pitchFamily="34" charset="0"/>
                <a:cs typeface="Arial" panose="020B0604020202020204" pitchFamily="34" charset="0"/>
              </a:rPr>
              <a:t>Go outside. </a:t>
            </a:r>
            <a:endParaRPr lang="en-GB" kern="100" dirty="0">
              <a:solidFill>
                <a:schemeClr val="bg1"/>
              </a:solidFill>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en-GB" kern="100" dirty="0">
                <a:solidFill>
                  <a:schemeClr val="bg1"/>
                </a:solidFill>
                <a:latin typeface="Lato" panose="020F0502020204030203" pitchFamily="34" charset="0"/>
                <a:ea typeface="Aptos" panose="020B0004020202020204" pitchFamily="34" charset="0"/>
                <a:cs typeface="Arial" panose="020B0604020202020204" pitchFamily="34" charset="0"/>
              </a:rPr>
              <a:t>Seek medical advice as soon as possible. </a:t>
            </a:r>
            <a:r>
              <a:rPr lang="en-GB" b="1" kern="100" dirty="0">
                <a:solidFill>
                  <a:schemeClr val="bg1"/>
                </a:solidFill>
                <a:latin typeface="Lato" panose="020F0502020204030203" pitchFamily="34" charset="0"/>
                <a:ea typeface="Aptos" panose="020B0004020202020204" pitchFamily="34" charset="0"/>
                <a:cs typeface="Arial" panose="020B0604020202020204" pitchFamily="34" charset="0"/>
              </a:rPr>
              <a:t>Call 111</a:t>
            </a:r>
            <a:r>
              <a:rPr lang="en-GB" kern="100" dirty="0">
                <a:solidFill>
                  <a:schemeClr val="bg1"/>
                </a:solidFill>
                <a:latin typeface="Lato" panose="020F0502020204030203" pitchFamily="34" charset="0"/>
                <a:ea typeface="Aptos" panose="020B0004020202020204" pitchFamily="34" charset="0"/>
                <a:cs typeface="Arial" panose="020B0604020202020204" pitchFamily="34" charset="0"/>
              </a:rPr>
              <a:t> if you have any symptoms. If the </a:t>
            </a:r>
            <a:r>
              <a:rPr lang="en-GB" b="1" kern="100" dirty="0">
                <a:solidFill>
                  <a:schemeClr val="bg1"/>
                </a:solidFill>
                <a:latin typeface="Lato" panose="020F0502020204030203" pitchFamily="34" charset="0"/>
                <a:ea typeface="Aptos" panose="020B0004020202020204" pitchFamily="34" charset="0"/>
                <a:cs typeface="Arial" panose="020B0604020202020204" pitchFamily="34" charset="0"/>
              </a:rPr>
              <a:t>symptoms of more acute call 999 immediately</a:t>
            </a:r>
            <a:r>
              <a:rPr lang="en-GB" kern="100" dirty="0">
                <a:solidFill>
                  <a:schemeClr val="bg1"/>
                </a:solidFill>
                <a:latin typeface="Lato" panose="020F0502020204030203" pitchFamily="34" charset="0"/>
                <a:ea typeface="Aptos" panose="020B0004020202020204" pitchFamily="34" charset="0"/>
                <a:cs typeface="Arial" panose="020B0604020202020204" pitchFamily="34" charset="0"/>
              </a:rPr>
              <a:t>. </a:t>
            </a:r>
            <a:endParaRPr lang="en-GB" kern="100" dirty="0">
              <a:solidFill>
                <a:schemeClr val="bg1"/>
              </a:solidFill>
              <a:latin typeface="Aptos" panose="020B0004020202020204" pitchFamily="34" charset="0"/>
              <a:ea typeface="Aptos" panose="020B00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8018C89-9D1C-8775-5EB1-8F2998D03072}"/>
              </a:ext>
            </a:extLst>
          </p:cNvPr>
          <p:cNvSpPr/>
          <p:nvPr/>
        </p:nvSpPr>
        <p:spPr>
          <a:xfrm>
            <a:off x="822579" y="3619500"/>
            <a:ext cx="2643583" cy="99242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lvl="0" algn="ctr">
              <a:lnSpc>
                <a:spcPct val="115000"/>
              </a:lnSpc>
            </a:pPr>
            <a:r>
              <a:rPr lang="en-GB" sz="1400" kern="100" dirty="0">
                <a:latin typeface="Lato" panose="020F0502020204030203" pitchFamily="34" charset="0"/>
                <a:ea typeface="Aptos" panose="020B0004020202020204" pitchFamily="34" charset="0"/>
                <a:cs typeface="Arial" panose="020B0604020202020204" pitchFamily="34" charset="0"/>
              </a:rPr>
              <a:t>There is black soot around gas powered appliances. </a:t>
            </a:r>
            <a:endParaRPr lang="en-GB" sz="1400" kern="100" dirty="0">
              <a:latin typeface="Aptos" panose="020B000402020202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08E6D80-D8BA-EF36-4253-EDB4D546F28D}"/>
              </a:ext>
            </a:extLst>
          </p:cNvPr>
          <p:cNvSpPr txBox="1"/>
          <p:nvPr/>
        </p:nvSpPr>
        <p:spPr>
          <a:xfrm>
            <a:off x="5911620" y="2868435"/>
            <a:ext cx="1659612" cy="130740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lvl="0" algn="ctr">
              <a:lnSpc>
                <a:spcPct val="115000"/>
              </a:lnSpc>
            </a:pPr>
            <a:r>
              <a:rPr lang="en-GB" sz="1400" kern="100" dirty="0">
                <a:latin typeface="Lato" panose="020F0502020204030203" pitchFamily="34" charset="0"/>
                <a:ea typeface="Aptos" panose="020B0004020202020204" pitchFamily="34" charset="0"/>
                <a:cs typeface="Arial" panose="020B0604020202020204" pitchFamily="34" charset="0"/>
              </a:rPr>
              <a:t>The pilot light on a gas boiler isn’t consistent or is weak.</a:t>
            </a:r>
          </a:p>
          <a:p>
            <a:pPr lvl="0" algn="ctr">
              <a:lnSpc>
                <a:spcPct val="115000"/>
              </a:lnSpc>
            </a:pPr>
            <a:endParaRPr lang="en-GB" sz="1400" kern="100" dirty="0">
              <a:latin typeface="Lato" panose="020F0502020204030203" pitchFamily="34" charset="0"/>
              <a:ea typeface="Aptos" panose="020B00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15DF724-BF16-70F8-3D49-446C2EAEB018}"/>
              </a:ext>
            </a:extLst>
          </p:cNvPr>
          <p:cNvSpPr/>
          <p:nvPr/>
        </p:nvSpPr>
        <p:spPr>
          <a:xfrm>
            <a:off x="850392" y="1824091"/>
            <a:ext cx="6720840" cy="91094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lvl="0" algn="ctr">
              <a:lnSpc>
                <a:spcPct val="115000"/>
              </a:lnSpc>
            </a:pPr>
            <a:r>
              <a:rPr lang="en-GB" sz="1400" kern="100" dirty="0">
                <a:latin typeface="Lato" panose="020F0502020204030203" pitchFamily="34" charset="0"/>
                <a:ea typeface="Aptos" panose="020B0004020202020204" pitchFamily="34" charset="0"/>
                <a:cs typeface="Arial" panose="020B0604020202020204" pitchFamily="34" charset="0"/>
              </a:rPr>
              <a:t>If multiple occupants of the building have common symptoms. </a:t>
            </a:r>
          </a:p>
          <a:p>
            <a:pPr lvl="0" algn="ctr">
              <a:lnSpc>
                <a:spcPct val="115000"/>
              </a:lnSpc>
            </a:pPr>
            <a:r>
              <a:rPr lang="en-GB" sz="1400" kern="100" dirty="0">
                <a:latin typeface="Lato" panose="020F0502020204030203" pitchFamily="34" charset="0"/>
                <a:ea typeface="Aptos" panose="020B0004020202020204" pitchFamily="34" charset="0"/>
                <a:cs typeface="Arial" panose="020B0604020202020204" pitchFamily="34" charset="0"/>
              </a:rPr>
              <a:t>If the symptoms improve if you go outside of the building. </a:t>
            </a:r>
          </a:p>
          <a:p>
            <a:pPr lvl="0" algn="ctr">
              <a:lnSpc>
                <a:spcPct val="115000"/>
              </a:lnSpc>
              <a:spcAft>
                <a:spcPts val="800"/>
              </a:spcAft>
            </a:pPr>
            <a:r>
              <a:rPr lang="en-GB" sz="1400" kern="100" dirty="0">
                <a:latin typeface="Lato" panose="020F0502020204030203" pitchFamily="34" charset="0"/>
                <a:ea typeface="Aptos" panose="020B0004020202020204" pitchFamily="34" charset="0"/>
                <a:cs typeface="Arial" panose="020B0604020202020204" pitchFamily="34" charset="0"/>
              </a:rPr>
              <a:t>If the symptoms improve if all gas appliances in the building are turned off.</a:t>
            </a:r>
          </a:p>
        </p:txBody>
      </p:sp>
      <p:sp>
        <p:nvSpPr>
          <p:cNvPr id="17" name="Rectangle 16">
            <a:extLst>
              <a:ext uri="{FF2B5EF4-FFF2-40B4-BE49-F238E27FC236}">
                <a16:creationId xmlns:a16="http://schemas.microsoft.com/office/drawing/2014/main" id="{8655F003-5797-E759-92AE-A06C7CA15C8E}"/>
              </a:ext>
            </a:extLst>
          </p:cNvPr>
          <p:cNvSpPr/>
          <p:nvPr/>
        </p:nvSpPr>
        <p:spPr>
          <a:xfrm>
            <a:off x="850392" y="2853019"/>
            <a:ext cx="2643584" cy="61564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lvl="0" algn="ctr">
              <a:lnSpc>
                <a:spcPct val="115000"/>
              </a:lnSpc>
            </a:pPr>
            <a:r>
              <a:rPr lang="en-GB" sz="1400" kern="100" dirty="0">
                <a:latin typeface="Aptos" panose="020B0004020202020204" pitchFamily="34" charset="0"/>
                <a:ea typeface="Aptos" panose="020B0004020202020204" pitchFamily="34" charset="0"/>
                <a:cs typeface="Arial" panose="020B0604020202020204" pitchFamily="34" charset="0"/>
              </a:rPr>
              <a:t>Orange flames on an appliance and wood burners.</a:t>
            </a:r>
          </a:p>
        </p:txBody>
      </p:sp>
      <p:pic>
        <p:nvPicPr>
          <p:cNvPr id="20" name="Picture 19">
            <a:extLst>
              <a:ext uri="{FF2B5EF4-FFF2-40B4-BE49-F238E27FC236}">
                <a16:creationId xmlns:a16="http://schemas.microsoft.com/office/drawing/2014/main" id="{D834BE67-DCF9-112D-A84C-C4679DCED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621" y="4399983"/>
            <a:ext cx="1659611" cy="2092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Five signs your gas boiler might be dangerous">
            <a:extLst>
              <a:ext uri="{FF2B5EF4-FFF2-40B4-BE49-F238E27FC236}">
                <a16:creationId xmlns:a16="http://schemas.microsoft.com/office/drawing/2014/main" id="{B969BFD0-D84A-146B-C8DA-1076F875D4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1497" y="2883696"/>
            <a:ext cx="2029571" cy="1673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7638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19189</TotalTime>
  <Words>1797</Words>
  <Application>Microsoft Office PowerPoint</Application>
  <PresentationFormat>Widescreen</PresentationFormat>
  <Paragraphs>168</Paragraphs>
  <Slides>22</Slides>
  <Notes>7</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Aptos Display</vt:lpstr>
      <vt:lpstr>Arial</vt:lpstr>
      <vt:lpstr>Cambria</vt:lpstr>
      <vt:lpstr>Lato</vt:lpstr>
      <vt:lpstr>Lato Heavy</vt:lpstr>
      <vt:lpstr>Symbol</vt:lpstr>
      <vt:lpstr>Office Theme</vt:lpstr>
      <vt:lpstr>An Introduction into Indoor Air Quality</vt:lpstr>
      <vt:lpstr>An Introduction into Indoor Air Quality</vt:lpstr>
      <vt:lpstr>Introduction to Indoor Air Quality</vt:lpstr>
      <vt:lpstr>Particulate Matter (PM) </vt:lpstr>
      <vt:lpstr>Particulate Matter (PM) </vt:lpstr>
      <vt:lpstr>Particulate Matter (PM) </vt:lpstr>
      <vt:lpstr>Carbon Monoxide(CO) </vt:lpstr>
      <vt:lpstr>Sources of Carbon Monoxide</vt:lpstr>
      <vt:lpstr>Possible signs of the presence of carbon monoxide</vt:lpstr>
      <vt:lpstr> How to reduce the chances of Carbon monoxide poisoning </vt:lpstr>
      <vt:lpstr>Nitrogen Oxides (NOX) </vt:lpstr>
      <vt:lpstr>Volatile Organic Compounds(VOC) </vt:lpstr>
      <vt:lpstr>Tobacco Smoke and Vaping</vt:lpstr>
      <vt:lpstr>Radon Gas</vt:lpstr>
      <vt:lpstr>Radon Gas</vt:lpstr>
      <vt:lpstr>Mould Formation</vt:lpstr>
      <vt:lpstr>Mould Formation</vt:lpstr>
      <vt:lpstr>Vulnerable Groups </vt:lpstr>
      <vt:lpstr>Health Impacts</vt:lpstr>
      <vt:lpstr>Health Impacts</vt:lpstr>
      <vt:lpstr>How to improve indoor Air Quality </vt:lpstr>
      <vt:lpstr>How to improve indoor Air Quality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Kirk</dc:creator>
  <cp:lastModifiedBy>Vishal Mahato</cp:lastModifiedBy>
  <cp:revision>2</cp:revision>
  <cp:lastPrinted>2026-03-30T11:26:32Z</cp:lastPrinted>
  <dcterms:created xsi:type="dcterms:W3CDTF">2026-02-09T15:01:19Z</dcterms:created>
  <dcterms:modified xsi:type="dcterms:W3CDTF">2026-04-07T14:32:34Z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e5d04ac5-94f2-42ca-80d2-629cc7f9f68b</vt:lpwstr>
  </property>
  <property fmtid="{D5CDD505-2E9C-101B-9397-08002B2CF9AE}" pid="3" name="HCLClassD6">
    <vt:lpwstr>False</vt:lpwstr>
  </property>
  <property fmtid="{D5CDD505-2E9C-101B-9397-08002B2CF9AE}" pid="4" name="HCLClassification">
    <vt:lpwstr>HCL_Cla5s_P3rs0nalUs3</vt:lpwstr>
  </property>
  <property fmtid="{D5CDD505-2E9C-101B-9397-08002B2CF9AE}" pid="5" name="MSIP_Label_556dfe78-8a37-4fb5-b4aa-b92b97e18d15_Enabled">
    <vt:lpwstr>true</vt:lpwstr>
  </property>
  <property fmtid="{D5CDD505-2E9C-101B-9397-08002B2CF9AE}" pid="6" name="MSIP_Label_556dfe78-8a37-4fb5-b4aa-b92b97e18d15_SetDate">
    <vt:lpwstr>2026-04-07T14:32:33Z</vt:lpwstr>
  </property>
  <property fmtid="{D5CDD505-2E9C-101B-9397-08002B2CF9AE}" pid="7" name="MSIP_Label_556dfe78-8a37-4fb5-b4aa-b92b97e18d15_Method">
    <vt:lpwstr>Standard</vt:lpwstr>
  </property>
  <property fmtid="{D5CDD505-2E9C-101B-9397-08002B2CF9AE}" pid="8" name="MSIP_Label_556dfe78-8a37-4fb5-b4aa-b92b97e18d15_Name">
    <vt:lpwstr>Internal</vt:lpwstr>
  </property>
  <property fmtid="{D5CDD505-2E9C-101B-9397-08002B2CF9AE}" pid="9" name="MSIP_Label_556dfe78-8a37-4fb5-b4aa-b92b97e18d15_SiteId">
    <vt:lpwstr>189de737-c93a-4f5a-8b68-6f4ca9941912</vt:lpwstr>
  </property>
  <property fmtid="{D5CDD505-2E9C-101B-9397-08002B2CF9AE}" pid="10" name="MSIP_Label_556dfe78-8a37-4fb5-b4aa-b92b97e18d15_ActionId">
    <vt:lpwstr>6a5dd422-00b2-46b5-8e09-0f99087ec7f7</vt:lpwstr>
  </property>
  <property fmtid="{D5CDD505-2E9C-101B-9397-08002B2CF9AE}" pid="11" name="MSIP_Label_556dfe78-8a37-4fb5-b4aa-b92b97e18d15_ContentBits">
    <vt:lpwstr>1</vt:lpwstr>
  </property>
  <property fmtid="{D5CDD505-2E9C-101B-9397-08002B2CF9AE}" pid="12" name="MSIP_Label_556dfe78-8a37-4fb5-b4aa-b92b97e18d15_Tag">
    <vt:lpwstr>10, 3, 0, 1</vt:lpwstr>
  </property>
  <property fmtid="{D5CDD505-2E9C-101B-9397-08002B2CF9AE}" pid="13" name="ClassificationContentMarkingHeaderLocations">
    <vt:lpwstr>Office Theme:8</vt:lpwstr>
  </property>
  <property fmtid="{D5CDD505-2E9C-101B-9397-08002B2CF9AE}" pid="14" name="ClassificationContentMarkingHeaderText">
    <vt:lpwstr>Classification: Internal</vt:lpwstr>
  </property>
</Properties>
</file>